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6.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9" r:id="rId1"/>
    <p:sldMasterId id="2147483936" r:id="rId2"/>
    <p:sldMasterId id="2147483943" r:id="rId3"/>
    <p:sldMasterId id="2147483965" r:id="rId4"/>
    <p:sldMasterId id="2147483968" r:id="rId5"/>
    <p:sldMasterId id="2147483971" r:id="rId6"/>
    <p:sldMasterId id="2147483976" r:id="rId7"/>
  </p:sldMasterIdLst>
  <p:notesMasterIdLst>
    <p:notesMasterId r:id="rId101"/>
  </p:notesMasterIdLst>
  <p:sldIdLst>
    <p:sldId id="563" r:id="rId8"/>
    <p:sldId id="267" r:id="rId9"/>
    <p:sldId id="873" r:id="rId10"/>
    <p:sldId id="926" r:id="rId11"/>
    <p:sldId id="881" r:id="rId12"/>
    <p:sldId id="927" r:id="rId13"/>
    <p:sldId id="982" r:id="rId14"/>
    <p:sldId id="983" r:id="rId15"/>
    <p:sldId id="984" r:id="rId16"/>
    <p:sldId id="985" r:id="rId17"/>
    <p:sldId id="986" r:id="rId18"/>
    <p:sldId id="987" r:id="rId19"/>
    <p:sldId id="988" r:id="rId20"/>
    <p:sldId id="989" r:id="rId21"/>
    <p:sldId id="990" r:id="rId22"/>
    <p:sldId id="991" r:id="rId23"/>
    <p:sldId id="994" r:id="rId24"/>
    <p:sldId id="992" r:id="rId25"/>
    <p:sldId id="993" r:id="rId26"/>
    <p:sldId id="979" r:id="rId27"/>
    <p:sldId id="995" r:id="rId28"/>
    <p:sldId id="938" r:id="rId29"/>
    <p:sldId id="996" r:id="rId30"/>
    <p:sldId id="997" r:id="rId31"/>
    <p:sldId id="998" r:id="rId32"/>
    <p:sldId id="1000" r:id="rId33"/>
    <p:sldId id="999" r:id="rId34"/>
    <p:sldId id="1001" r:id="rId35"/>
    <p:sldId id="1002" r:id="rId36"/>
    <p:sldId id="1003" r:id="rId37"/>
    <p:sldId id="1004" r:id="rId38"/>
    <p:sldId id="1005" r:id="rId39"/>
    <p:sldId id="1006" r:id="rId40"/>
    <p:sldId id="1007" r:id="rId41"/>
    <p:sldId id="1008" r:id="rId42"/>
    <p:sldId id="1009" r:id="rId43"/>
    <p:sldId id="1010" r:id="rId44"/>
    <p:sldId id="1011" r:id="rId45"/>
    <p:sldId id="1012" r:id="rId46"/>
    <p:sldId id="980" r:id="rId47"/>
    <p:sldId id="949" r:id="rId48"/>
    <p:sldId id="941" r:id="rId49"/>
    <p:sldId id="1013" r:id="rId50"/>
    <p:sldId id="1014" r:id="rId51"/>
    <p:sldId id="1015" r:id="rId52"/>
    <p:sldId id="1016" r:id="rId53"/>
    <p:sldId id="1017" r:id="rId54"/>
    <p:sldId id="1018" r:id="rId55"/>
    <p:sldId id="1020" r:id="rId56"/>
    <p:sldId id="1022" r:id="rId57"/>
    <p:sldId id="1024" r:id="rId58"/>
    <p:sldId id="1023" r:id="rId59"/>
    <p:sldId id="1021" r:id="rId60"/>
    <p:sldId id="1026" r:id="rId61"/>
    <p:sldId id="1025" r:id="rId62"/>
    <p:sldId id="1027" r:id="rId63"/>
    <p:sldId id="1028" r:id="rId64"/>
    <p:sldId id="1029" r:id="rId65"/>
    <p:sldId id="1030" r:id="rId66"/>
    <p:sldId id="1032" r:id="rId67"/>
    <p:sldId id="1031" r:id="rId68"/>
    <p:sldId id="1033" r:id="rId69"/>
    <p:sldId id="1035" r:id="rId70"/>
    <p:sldId id="1036" r:id="rId71"/>
    <p:sldId id="981" r:id="rId72"/>
    <p:sldId id="1037" r:id="rId73"/>
    <p:sldId id="1038" r:id="rId74"/>
    <p:sldId id="1039" r:id="rId75"/>
    <p:sldId id="1040" r:id="rId76"/>
    <p:sldId id="1041" r:id="rId77"/>
    <p:sldId id="1044" r:id="rId78"/>
    <p:sldId id="1042" r:id="rId79"/>
    <p:sldId id="1043" r:id="rId80"/>
    <p:sldId id="1045" r:id="rId81"/>
    <p:sldId id="1046" r:id="rId82"/>
    <p:sldId id="1052" r:id="rId83"/>
    <p:sldId id="1048" r:id="rId84"/>
    <p:sldId id="1053" r:id="rId85"/>
    <p:sldId id="1054" r:id="rId86"/>
    <p:sldId id="1049" r:id="rId87"/>
    <p:sldId id="1055" r:id="rId88"/>
    <p:sldId id="1056" r:id="rId89"/>
    <p:sldId id="1057" r:id="rId90"/>
    <p:sldId id="1058" r:id="rId91"/>
    <p:sldId id="1047" r:id="rId92"/>
    <p:sldId id="1059" r:id="rId93"/>
    <p:sldId id="1060" r:id="rId94"/>
    <p:sldId id="1062" r:id="rId95"/>
    <p:sldId id="1061" r:id="rId96"/>
    <p:sldId id="1063" r:id="rId97"/>
    <p:sldId id="1064" r:id="rId98"/>
    <p:sldId id="1065" r:id="rId99"/>
    <p:sldId id="298" r:id="rId10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arvin, Megan - Hoboken" initials="MG" lastIdx="38" clrIdx="0"/>
  <p:cmAuthor id="1" name="Michael, Leah - Indianapolis" initials="LM" lastIdx="9" clrIdx="1"/>
  <p:cmAuthor id="2" name="Heaney, Barbara - Hoboken" initials="BH" lastIdx="3" clrIdx="2"/>
  <p:cmAuthor id="3" name="Perry, Nancy - Hoboken" initials="NP"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51"/>
    <a:srgbClr val="196E78"/>
    <a:srgbClr val="990000"/>
    <a:srgbClr val="0070C0"/>
    <a:srgbClr val="B9ECF1"/>
    <a:srgbClr val="26A6B4"/>
    <a:srgbClr val="C4F8EE"/>
    <a:srgbClr val="0000CC"/>
    <a:srgbClr val="17CBA9"/>
    <a:srgbClr val="FAF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0408" autoAdjust="0"/>
    <p:restoredTop sz="94949" autoAdjust="0"/>
  </p:normalViewPr>
  <p:slideViewPr>
    <p:cSldViewPr>
      <p:cViewPr varScale="1">
        <p:scale>
          <a:sx n="115" d="100"/>
          <a:sy n="115" d="100"/>
        </p:scale>
        <p:origin x="2160" y="108"/>
      </p:cViewPr>
      <p:guideLst>
        <p:guide orient="horz" pos="2160"/>
        <p:guide pos="2880"/>
      </p:guideLst>
    </p:cSldViewPr>
  </p:slideViewPr>
  <p:outlineViewPr>
    <p:cViewPr>
      <p:scale>
        <a:sx n="33" d="100"/>
        <a:sy n="33" d="100"/>
      </p:scale>
      <p:origin x="0" y="40260"/>
    </p:cViewPr>
  </p:outlineViewPr>
  <p:notesTextViewPr>
    <p:cViewPr>
      <p:scale>
        <a:sx n="66" d="100"/>
        <a:sy n="66" d="100"/>
      </p:scale>
      <p:origin x="0" y="0"/>
    </p:cViewPr>
  </p:notesTextViewPr>
  <p:sorterViewPr>
    <p:cViewPr>
      <p:scale>
        <a:sx n="70" d="100"/>
        <a:sy n="70" d="100"/>
      </p:scale>
      <p:origin x="0" y="-10720"/>
    </p:cViewPr>
  </p:sorterViewPr>
  <p:notesViewPr>
    <p:cSldViewPr>
      <p:cViewPr varScale="1">
        <p:scale>
          <a:sx n="134" d="100"/>
          <a:sy n="134" d="100"/>
        </p:scale>
        <p:origin x="3184" y="20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commentAuthors" Target="commentAuthors.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194C1A8-DC4B-4329-AF88-FD913597DE85}" type="datetimeFigureOut">
              <a:rPr lang="en-US" smtClean="0"/>
              <a:t>8/29/2019</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8073E54-D085-4E2E-B9A5-A53D7E51940E}" type="slidenum">
              <a:rPr lang="en-US" smtClean="0"/>
              <a:t>‹#›</a:t>
            </a:fld>
            <a:endParaRPr lang="en-US" dirty="0"/>
          </a:p>
        </p:txBody>
      </p:sp>
    </p:spTree>
    <p:extLst>
      <p:ext uri="{BB962C8B-B14F-4D97-AF65-F5344CB8AC3E}">
        <p14:creationId xmlns:p14="http://schemas.microsoft.com/office/powerpoint/2010/main" val="26307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a:t>
            </a:fld>
            <a:endParaRPr lang="en-US" dirty="0"/>
          </a:p>
        </p:txBody>
      </p:sp>
    </p:spTree>
    <p:extLst>
      <p:ext uri="{BB962C8B-B14F-4D97-AF65-F5344CB8AC3E}">
        <p14:creationId xmlns:p14="http://schemas.microsoft.com/office/powerpoint/2010/main" val="3736739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14</a:t>
            </a:fld>
            <a:endParaRPr lang="en-US" dirty="0"/>
          </a:p>
        </p:txBody>
      </p:sp>
    </p:spTree>
    <p:extLst>
      <p:ext uri="{BB962C8B-B14F-4D97-AF65-F5344CB8AC3E}">
        <p14:creationId xmlns:p14="http://schemas.microsoft.com/office/powerpoint/2010/main" val="3779147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15</a:t>
            </a:fld>
            <a:endParaRPr lang="en-US" dirty="0"/>
          </a:p>
        </p:txBody>
      </p:sp>
    </p:spTree>
    <p:extLst>
      <p:ext uri="{BB962C8B-B14F-4D97-AF65-F5344CB8AC3E}">
        <p14:creationId xmlns:p14="http://schemas.microsoft.com/office/powerpoint/2010/main" val="76856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16</a:t>
            </a:fld>
            <a:endParaRPr lang="en-US" dirty="0"/>
          </a:p>
        </p:txBody>
      </p:sp>
    </p:spTree>
    <p:extLst>
      <p:ext uri="{BB962C8B-B14F-4D97-AF65-F5344CB8AC3E}">
        <p14:creationId xmlns:p14="http://schemas.microsoft.com/office/powerpoint/2010/main" val="2683241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21</a:t>
            </a:fld>
            <a:endParaRPr lang="en-US" dirty="0"/>
          </a:p>
        </p:txBody>
      </p:sp>
    </p:spTree>
    <p:extLst>
      <p:ext uri="{BB962C8B-B14F-4D97-AF65-F5344CB8AC3E}">
        <p14:creationId xmlns:p14="http://schemas.microsoft.com/office/powerpoint/2010/main" val="618620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22</a:t>
            </a:fld>
            <a:endParaRPr lang="en-US" dirty="0"/>
          </a:p>
        </p:txBody>
      </p:sp>
    </p:spTree>
    <p:extLst>
      <p:ext uri="{BB962C8B-B14F-4D97-AF65-F5344CB8AC3E}">
        <p14:creationId xmlns:p14="http://schemas.microsoft.com/office/powerpoint/2010/main" val="2081128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32</a:t>
            </a:fld>
            <a:endParaRPr lang="en-US" dirty="0"/>
          </a:p>
        </p:txBody>
      </p:sp>
    </p:spTree>
    <p:extLst>
      <p:ext uri="{BB962C8B-B14F-4D97-AF65-F5344CB8AC3E}">
        <p14:creationId xmlns:p14="http://schemas.microsoft.com/office/powerpoint/2010/main" val="1566662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33</a:t>
            </a:fld>
            <a:endParaRPr lang="en-US" dirty="0"/>
          </a:p>
        </p:txBody>
      </p:sp>
    </p:spTree>
    <p:extLst>
      <p:ext uri="{BB962C8B-B14F-4D97-AF65-F5344CB8AC3E}">
        <p14:creationId xmlns:p14="http://schemas.microsoft.com/office/powerpoint/2010/main" val="2764483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34</a:t>
            </a:fld>
            <a:endParaRPr lang="en-US" dirty="0"/>
          </a:p>
        </p:txBody>
      </p:sp>
    </p:spTree>
    <p:extLst>
      <p:ext uri="{BB962C8B-B14F-4D97-AF65-F5344CB8AC3E}">
        <p14:creationId xmlns:p14="http://schemas.microsoft.com/office/powerpoint/2010/main" val="2333908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35</a:t>
            </a:fld>
            <a:endParaRPr lang="en-US" dirty="0"/>
          </a:p>
        </p:txBody>
      </p:sp>
    </p:spTree>
    <p:extLst>
      <p:ext uri="{BB962C8B-B14F-4D97-AF65-F5344CB8AC3E}">
        <p14:creationId xmlns:p14="http://schemas.microsoft.com/office/powerpoint/2010/main" val="2747658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41</a:t>
            </a:fld>
            <a:endParaRPr lang="en-US" dirty="0"/>
          </a:p>
        </p:txBody>
      </p:sp>
    </p:spTree>
    <p:extLst>
      <p:ext uri="{BB962C8B-B14F-4D97-AF65-F5344CB8AC3E}">
        <p14:creationId xmlns:p14="http://schemas.microsoft.com/office/powerpoint/2010/main" val="891197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6</a:t>
            </a:fld>
            <a:endParaRPr lang="en-US" dirty="0"/>
          </a:p>
        </p:txBody>
      </p:sp>
    </p:spTree>
    <p:extLst>
      <p:ext uri="{BB962C8B-B14F-4D97-AF65-F5344CB8AC3E}">
        <p14:creationId xmlns:p14="http://schemas.microsoft.com/office/powerpoint/2010/main" val="1947423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42</a:t>
            </a:fld>
            <a:endParaRPr lang="en-US" dirty="0"/>
          </a:p>
        </p:txBody>
      </p:sp>
    </p:spTree>
    <p:extLst>
      <p:ext uri="{BB962C8B-B14F-4D97-AF65-F5344CB8AC3E}">
        <p14:creationId xmlns:p14="http://schemas.microsoft.com/office/powerpoint/2010/main" val="74208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43</a:t>
            </a:fld>
            <a:endParaRPr lang="en-US" dirty="0"/>
          </a:p>
        </p:txBody>
      </p:sp>
    </p:spTree>
    <p:extLst>
      <p:ext uri="{BB962C8B-B14F-4D97-AF65-F5344CB8AC3E}">
        <p14:creationId xmlns:p14="http://schemas.microsoft.com/office/powerpoint/2010/main" val="559393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49</a:t>
            </a:fld>
            <a:endParaRPr lang="en-US" dirty="0"/>
          </a:p>
        </p:txBody>
      </p:sp>
    </p:spTree>
    <p:extLst>
      <p:ext uri="{BB962C8B-B14F-4D97-AF65-F5344CB8AC3E}">
        <p14:creationId xmlns:p14="http://schemas.microsoft.com/office/powerpoint/2010/main" val="3914309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53</a:t>
            </a:fld>
            <a:endParaRPr lang="en-US" dirty="0"/>
          </a:p>
        </p:txBody>
      </p:sp>
    </p:spTree>
    <p:extLst>
      <p:ext uri="{BB962C8B-B14F-4D97-AF65-F5344CB8AC3E}">
        <p14:creationId xmlns:p14="http://schemas.microsoft.com/office/powerpoint/2010/main" val="3029128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55</a:t>
            </a:fld>
            <a:endParaRPr lang="en-US" dirty="0"/>
          </a:p>
        </p:txBody>
      </p:sp>
    </p:spTree>
    <p:extLst>
      <p:ext uri="{BB962C8B-B14F-4D97-AF65-F5344CB8AC3E}">
        <p14:creationId xmlns:p14="http://schemas.microsoft.com/office/powerpoint/2010/main" val="2919660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57</a:t>
            </a:fld>
            <a:endParaRPr lang="en-US" dirty="0"/>
          </a:p>
        </p:txBody>
      </p:sp>
    </p:spTree>
    <p:extLst>
      <p:ext uri="{BB962C8B-B14F-4D97-AF65-F5344CB8AC3E}">
        <p14:creationId xmlns:p14="http://schemas.microsoft.com/office/powerpoint/2010/main" val="3625256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66</a:t>
            </a:fld>
            <a:endParaRPr lang="en-US" dirty="0"/>
          </a:p>
        </p:txBody>
      </p:sp>
    </p:spTree>
    <p:extLst>
      <p:ext uri="{BB962C8B-B14F-4D97-AF65-F5344CB8AC3E}">
        <p14:creationId xmlns:p14="http://schemas.microsoft.com/office/powerpoint/2010/main" val="538307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77</a:t>
            </a:fld>
            <a:endParaRPr lang="en-US" dirty="0"/>
          </a:p>
        </p:txBody>
      </p:sp>
    </p:spTree>
    <p:extLst>
      <p:ext uri="{BB962C8B-B14F-4D97-AF65-F5344CB8AC3E}">
        <p14:creationId xmlns:p14="http://schemas.microsoft.com/office/powerpoint/2010/main" val="1190446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80</a:t>
            </a:fld>
            <a:endParaRPr lang="en-US" dirty="0"/>
          </a:p>
        </p:txBody>
      </p:sp>
    </p:spTree>
    <p:extLst>
      <p:ext uri="{BB962C8B-B14F-4D97-AF65-F5344CB8AC3E}">
        <p14:creationId xmlns:p14="http://schemas.microsoft.com/office/powerpoint/2010/main" val="452385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83</a:t>
            </a:fld>
            <a:endParaRPr lang="en-US" dirty="0"/>
          </a:p>
        </p:txBody>
      </p:sp>
    </p:spTree>
    <p:extLst>
      <p:ext uri="{BB962C8B-B14F-4D97-AF65-F5344CB8AC3E}">
        <p14:creationId xmlns:p14="http://schemas.microsoft.com/office/powerpoint/2010/main" val="1265127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7</a:t>
            </a:fld>
            <a:endParaRPr lang="en-US" dirty="0"/>
          </a:p>
        </p:txBody>
      </p:sp>
    </p:spTree>
    <p:extLst>
      <p:ext uri="{BB962C8B-B14F-4D97-AF65-F5344CB8AC3E}">
        <p14:creationId xmlns:p14="http://schemas.microsoft.com/office/powerpoint/2010/main" val="13917032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84</a:t>
            </a:fld>
            <a:endParaRPr lang="en-US" dirty="0"/>
          </a:p>
        </p:txBody>
      </p:sp>
    </p:spTree>
    <p:extLst>
      <p:ext uri="{BB962C8B-B14F-4D97-AF65-F5344CB8AC3E}">
        <p14:creationId xmlns:p14="http://schemas.microsoft.com/office/powerpoint/2010/main" val="2851025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86</a:t>
            </a:fld>
            <a:endParaRPr lang="en-US" dirty="0"/>
          </a:p>
        </p:txBody>
      </p:sp>
    </p:spTree>
    <p:extLst>
      <p:ext uri="{BB962C8B-B14F-4D97-AF65-F5344CB8AC3E}">
        <p14:creationId xmlns:p14="http://schemas.microsoft.com/office/powerpoint/2010/main" val="1057382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87</a:t>
            </a:fld>
            <a:endParaRPr lang="en-US" dirty="0"/>
          </a:p>
        </p:txBody>
      </p:sp>
    </p:spTree>
    <p:extLst>
      <p:ext uri="{BB962C8B-B14F-4D97-AF65-F5344CB8AC3E}">
        <p14:creationId xmlns:p14="http://schemas.microsoft.com/office/powerpoint/2010/main" val="2904043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88</a:t>
            </a:fld>
            <a:endParaRPr lang="en-US" dirty="0"/>
          </a:p>
        </p:txBody>
      </p:sp>
    </p:spTree>
    <p:extLst>
      <p:ext uri="{BB962C8B-B14F-4D97-AF65-F5344CB8AC3E}">
        <p14:creationId xmlns:p14="http://schemas.microsoft.com/office/powerpoint/2010/main" val="3846916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89</a:t>
            </a:fld>
            <a:endParaRPr lang="en-US" dirty="0"/>
          </a:p>
        </p:txBody>
      </p:sp>
    </p:spTree>
    <p:extLst>
      <p:ext uri="{BB962C8B-B14F-4D97-AF65-F5344CB8AC3E}">
        <p14:creationId xmlns:p14="http://schemas.microsoft.com/office/powerpoint/2010/main" val="1160502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90</a:t>
            </a:fld>
            <a:endParaRPr lang="en-US" dirty="0"/>
          </a:p>
        </p:txBody>
      </p:sp>
    </p:spTree>
    <p:extLst>
      <p:ext uri="{BB962C8B-B14F-4D97-AF65-F5344CB8AC3E}">
        <p14:creationId xmlns:p14="http://schemas.microsoft.com/office/powerpoint/2010/main" val="12738036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91</a:t>
            </a:fld>
            <a:endParaRPr lang="en-US" dirty="0"/>
          </a:p>
        </p:txBody>
      </p:sp>
    </p:spTree>
    <p:extLst>
      <p:ext uri="{BB962C8B-B14F-4D97-AF65-F5344CB8AC3E}">
        <p14:creationId xmlns:p14="http://schemas.microsoft.com/office/powerpoint/2010/main" val="2605351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92</a:t>
            </a:fld>
            <a:endParaRPr lang="en-US" dirty="0"/>
          </a:p>
        </p:txBody>
      </p:sp>
    </p:spTree>
    <p:extLst>
      <p:ext uri="{BB962C8B-B14F-4D97-AF65-F5344CB8AC3E}">
        <p14:creationId xmlns:p14="http://schemas.microsoft.com/office/powerpoint/2010/main" val="11307421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93</a:t>
            </a:fld>
            <a:endParaRPr lang="en-US" dirty="0"/>
          </a:p>
        </p:txBody>
      </p:sp>
    </p:spTree>
    <p:extLst>
      <p:ext uri="{BB962C8B-B14F-4D97-AF65-F5344CB8AC3E}">
        <p14:creationId xmlns:p14="http://schemas.microsoft.com/office/powerpoint/2010/main" val="1997925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8</a:t>
            </a:fld>
            <a:endParaRPr lang="en-US" dirty="0"/>
          </a:p>
        </p:txBody>
      </p:sp>
    </p:spTree>
    <p:extLst>
      <p:ext uri="{BB962C8B-B14F-4D97-AF65-F5344CB8AC3E}">
        <p14:creationId xmlns:p14="http://schemas.microsoft.com/office/powerpoint/2010/main" val="2240761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9</a:t>
            </a:fld>
            <a:endParaRPr lang="en-US" dirty="0"/>
          </a:p>
        </p:txBody>
      </p:sp>
    </p:spTree>
    <p:extLst>
      <p:ext uri="{BB962C8B-B14F-4D97-AF65-F5344CB8AC3E}">
        <p14:creationId xmlns:p14="http://schemas.microsoft.com/office/powerpoint/2010/main" val="4137129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10</a:t>
            </a:fld>
            <a:endParaRPr lang="en-US" dirty="0"/>
          </a:p>
        </p:txBody>
      </p:sp>
    </p:spTree>
    <p:extLst>
      <p:ext uri="{BB962C8B-B14F-4D97-AF65-F5344CB8AC3E}">
        <p14:creationId xmlns:p14="http://schemas.microsoft.com/office/powerpoint/2010/main" val="356525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11</a:t>
            </a:fld>
            <a:endParaRPr lang="en-US" dirty="0"/>
          </a:p>
        </p:txBody>
      </p:sp>
    </p:spTree>
    <p:extLst>
      <p:ext uri="{BB962C8B-B14F-4D97-AF65-F5344CB8AC3E}">
        <p14:creationId xmlns:p14="http://schemas.microsoft.com/office/powerpoint/2010/main" val="356628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12</a:t>
            </a:fld>
            <a:endParaRPr lang="en-US" dirty="0"/>
          </a:p>
        </p:txBody>
      </p:sp>
    </p:spTree>
    <p:extLst>
      <p:ext uri="{BB962C8B-B14F-4D97-AF65-F5344CB8AC3E}">
        <p14:creationId xmlns:p14="http://schemas.microsoft.com/office/powerpoint/2010/main" val="4158885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13</a:t>
            </a:fld>
            <a:endParaRPr lang="en-US" dirty="0"/>
          </a:p>
        </p:txBody>
      </p:sp>
    </p:spTree>
    <p:extLst>
      <p:ext uri="{BB962C8B-B14F-4D97-AF65-F5344CB8AC3E}">
        <p14:creationId xmlns:p14="http://schemas.microsoft.com/office/powerpoint/2010/main" val="989178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Source Sans Pro Light" charset="0"/>
                <a:ea typeface="Source Sans Pro Light" charset="0"/>
                <a:cs typeface="Source Sans Pro Light" charset="0"/>
              </a:defRPr>
            </a:lvl1pPr>
          </a:lstStyle>
          <a:p>
            <a:r>
              <a:rPr lang="en-US" dirty="0"/>
              <a:t>Click to Edit Book Title</a:t>
            </a:r>
          </a:p>
        </p:txBody>
      </p:sp>
      <p:sp>
        <p:nvSpPr>
          <p:cNvPr id="25" name="Edition"/>
          <p:cNvSpPr>
            <a:spLocks noGrp="1"/>
          </p:cNvSpPr>
          <p:nvPr>
            <p:ph sz="quarter" idx="17" hasCustomPrompt="1"/>
          </p:nvPr>
        </p:nvSpPr>
        <p:spPr>
          <a:xfrm>
            <a:off x="152400" y="1752600"/>
            <a:ext cx="8839200" cy="609600"/>
          </a:xfrm>
          <a:prstGeom prst="rect">
            <a:avLst/>
          </a:prstGeom>
        </p:spPr>
        <p:txBody>
          <a:bodyPr/>
          <a:lstStyle>
            <a:lvl1pPr marL="0" indent="0" algn="ctr">
              <a:buNone/>
              <a:defRPr sz="2900" b="1"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sz="2900" b="1" i="0" dirty="0">
                <a:latin typeface="Source Sans Pro" charset="0"/>
                <a:ea typeface="Source Sans Pro" charset="0"/>
                <a:cs typeface="Source Sans Pro" charset="0"/>
              </a:rPr>
              <a:t>Third Edition</a:t>
            </a:r>
            <a:endParaRPr lang="en-US" dirty="0"/>
          </a:p>
        </p:txBody>
      </p:sp>
      <p:sp>
        <p:nvSpPr>
          <p:cNvPr id="27" name="Author"/>
          <p:cNvSpPr>
            <a:spLocks noGrp="1"/>
          </p:cNvSpPr>
          <p:nvPr>
            <p:ph sz="quarter" idx="18" hasCustomPrompt="1"/>
          </p:nvPr>
        </p:nvSpPr>
        <p:spPr>
          <a:xfrm>
            <a:off x="152400" y="2362200"/>
            <a:ext cx="8839200" cy="685800"/>
          </a:xfrm>
          <a:prstGeom prst="rect">
            <a:avLst/>
          </a:prstGeom>
        </p:spPr>
        <p:txBody>
          <a:bodyPr/>
          <a:lstStyle>
            <a:lvl1pPr marL="0" indent="0" algn="ctr">
              <a:buNone/>
              <a:defRPr b="0" i="0" baseline="0">
                <a:solidFill>
                  <a:schemeClr val="accent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b="0" i="0" dirty="0">
                <a:latin typeface="Source Sans Pro" charset="0"/>
                <a:ea typeface="Source Sans Pro" charset="0"/>
                <a:cs typeface="Source Sans Pro" charset="0"/>
              </a:rPr>
              <a:t>David Klein</a:t>
            </a:r>
            <a:endParaRPr lang="en-US" dirty="0"/>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Chapter 1</a:t>
            </a:r>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Calibri" panose="020F0502020204030204" pitchFamily="34" charset="0"/>
                <a:ea typeface="Calibri" panose="020F0502020204030204" pitchFamily="34" charset="0"/>
                <a:cs typeface="Calibri" panose="020F050202020403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Tree>
    <p:extLst>
      <p:ext uri="{BB962C8B-B14F-4D97-AF65-F5344CB8AC3E}">
        <p14:creationId xmlns:p14="http://schemas.microsoft.com/office/powerpoint/2010/main" val="826372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Outline: Version E1">
    <p:spTree>
      <p:nvGrpSpPr>
        <p:cNvPr id="1" name=""/>
        <p:cNvGrpSpPr/>
        <p:nvPr/>
      </p:nvGrpSpPr>
      <p:grpSpPr>
        <a:xfrm>
          <a:off x="0" y="0"/>
          <a:ext cx="0" cy="0"/>
          <a:chOff x="0" y="0"/>
          <a:chExt cx="0" cy="0"/>
        </a:xfrm>
      </p:grpSpPr>
      <p:sp>
        <p:nvSpPr>
          <p:cNvPr id="6"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803275" indent="-282575">
              <a:tabLst/>
              <a:defRPr sz="2600" b="0" i="0" baseline="0">
                <a:latin typeface="Calibri" panose="020F0502020204030204" pitchFamily="34" charset="0"/>
                <a:ea typeface="Calibri" panose="020F0502020204030204" pitchFamily="34" charset="0"/>
                <a:cs typeface="Calibri" panose="020F0502020204030204" pitchFamily="34"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600" b="0" i="0">
                <a:solidFill>
                  <a:schemeClr val="accent2"/>
                </a:solidFill>
                <a:latin typeface="Calibri" panose="020F0502020204030204" pitchFamily="34" charset="0"/>
                <a:ea typeface="Calibri" panose="020F0502020204030204" pitchFamily="34" charset="0"/>
                <a:cs typeface="Calibri" panose="020F0502020204030204" pitchFamily="34" charset="0"/>
              </a:defRPr>
            </a:lvl3pPr>
          </a:lstStyle>
          <a:p>
            <a:pPr lvl="0"/>
            <a:r>
              <a:rPr lang="en-US" dirty="0"/>
              <a:t>This Is a Sample Outline with No Numbers and One-column</a:t>
            </a:r>
          </a:p>
          <a:p>
            <a:pPr lvl="1"/>
            <a:r>
              <a:rPr lang="en-US" dirty="0"/>
              <a:t>The H2 Level Does Not Have a Number</a:t>
            </a:r>
          </a:p>
          <a:p>
            <a:pPr lvl="2"/>
            <a:r>
              <a:rPr lang="en-US" dirty="0"/>
              <a:t>One of the Subheadings May Be a Special Feature  </a:t>
            </a:r>
          </a:p>
          <a:p>
            <a:pPr lvl="0"/>
            <a:r>
              <a:rPr lang="en-US" dirty="0"/>
              <a:t>This Outline Has Two Levels</a:t>
            </a:r>
          </a:p>
          <a:p>
            <a:pPr lvl="1"/>
            <a:r>
              <a:rPr lang="en-US" dirty="0"/>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dirty="0"/>
              <a:t>Special Feature</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340378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Outline: Version F1">
    <p:spTree>
      <p:nvGrpSpPr>
        <p:cNvPr id="1" name=""/>
        <p:cNvGrpSpPr/>
        <p:nvPr/>
      </p:nvGrpSpPr>
      <p:grpSpPr>
        <a:xfrm>
          <a:off x="0" y="0"/>
          <a:ext cx="0" cy="0"/>
          <a:chOff x="0" y="0"/>
          <a:chExt cx="0" cy="0"/>
        </a:xfrm>
      </p:grpSpPr>
      <p:sp>
        <p:nvSpPr>
          <p:cNvPr id="6" name="COBNL"/>
          <p:cNvSpPr>
            <a:spLocks noGrp="1"/>
          </p:cNvSpPr>
          <p:nvPr>
            <p:ph sz="quarter" idx="14" hasCustomPrompt="1"/>
          </p:nvPr>
        </p:nvSpPr>
        <p:spPr>
          <a:xfrm>
            <a:off x="304800" y="1752600"/>
            <a:ext cx="8534400" cy="4419600"/>
          </a:xfrm>
          <a:prstGeom prst="rect">
            <a:avLst/>
          </a:prstGeom>
        </p:spPr>
        <p:txBody>
          <a:bodyPr numCol="2"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This Is a Sample Outline for Two-Column and Double-numbered</a:t>
            </a:r>
          </a:p>
          <a:p>
            <a:pPr lvl="0"/>
            <a:r>
              <a:rPr lang="en-US" dirty="0"/>
              <a:t>1.2	It is Two-column </a:t>
            </a:r>
          </a:p>
          <a:p>
            <a:pPr lvl="0"/>
            <a:r>
              <a:rPr lang="en-US" dirty="0"/>
              <a:t>1.3	This Outline Has No Sub-lists</a:t>
            </a:r>
          </a:p>
          <a:p>
            <a:pPr lvl="0"/>
            <a:r>
              <a:rPr lang="en-US" dirty="0"/>
              <a:t>1.4	This List Is Double-numbered</a:t>
            </a:r>
          </a:p>
          <a:p>
            <a:pPr lvl="0"/>
            <a:r>
              <a:rPr lang="en-US" dirty="0"/>
              <a:t>1.5	The Outline Slide Has a Footer</a:t>
            </a:r>
          </a:p>
          <a:p>
            <a:pPr lvl="0"/>
            <a:r>
              <a:rPr lang="en-US" dirty="0"/>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1.10	Another Heading</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2051878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utline: Version F2 (2 text boxes)">
    <p:spTree>
      <p:nvGrpSpPr>
        <p:cNvPr id="1" name=""/>
        <p:cNvGrpSpPr/>
        <p:nvPr/>
      </p:nvGrpSpPr>
      <p:grpSpPr>
        <a:xfrm>
          <a:off x="0" y="0"/>
          <a:ext cx="0" cy="0"/>
          <a:chOff x="0" y="0"/>
          <a:chExt cx="0" cy="0"/>
        </a:xfrm>
      </p:grpSpPr>
      <p:sp>
        <p:nvSpPr>
          <p:cNvPr id="6" name="COBNL1"/>
          <p:cNvSpPr>
            <a:spLocks noGrp="1"/>
          </p:cNvSpPr>
          <p:nvPr>
            <p:ph sz="quarter" idx="14" hasCustomPrompt="1"/>
          </p:nvPr>
        </p:nvSpPr>
        <p:spPr>
          <a:xfrm>
            <a:off x="304800"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This Is a Sample Outline for Two-Column (2 Boxes) and Double-numbered</a:t>
            </a:r>
          </a:p>
          <a:p>
            <a:pPr lvl="0"/>
            <a:r>
              <a:rPr lang="en-US" dirty="0"/>
              <a:t>1.2	It is Two-column </a:t>
            </a:r>
          </a:p>
          <a:p>
            <a:pPr lvl="0"/>
            <a:r>
              <a:rPr lang="en-US" dirty="0"/>
              <a:t>1.3	This Outline Has No Sub-lists</a:t>
            </a:r>
          </a:p>
          <a:p>
            <a:pPr lvl="0"/>
            <a:r>
              <a:rPr lang="en-US" dirty="0"/>
              <a:t>1.4	This List Is Double-numbered</a:t>
            </a:r>
          </a:p>
        </p:txBody>
      </p:sp>
      <p:sp>
        <p:nvSpPr>
          <p:cNvPr id="7" name="COBNL2"/>
          <p:cNvSpPr>
            <a:spLocks noGrp="1"/>
          </p:cNvSpPr>
          <p:nvPr>
            <p:ph sz="quarter" idx="15" hasCustomPrompt="1"/>
          </p:nvPr>
        </p:nvSpPr>
        <p:spPr>
          <a:xfrm>
            <a:off x="4767262"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1.5	The Outline Slide Has a Footer</a:t>
            </a:r>
          </a:p>
          <a:p>
            <a:pPr lvl="0"/>
            <a:r>
              <a:rPr lang="en-US" dirty="0"/>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1.10	Another Heading</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8" name="Title 1"/>
          <p:cNvSpPr>
            <a:spLocks noGrp="1"/>
          </p:cNvSpPr>
          <p:nvPr>
            <p:ph type="title"/>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endParaRPr lang="en-US" dirty="0"/>
          </a:p>
        </p:txBody>
      </p:sp>
    </p:spTree>
    <p:extLst>
      <p:ext uri="{BB962C8B-B14F-4D97-AF65-F5344CB8AC3E}">
        <p14:creationId xmlns:p14="http://schemas.microsoft.com/office/powerpoint/2010/main" val="1410060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utline: Version G">
    <p:spTree>
      <p:nvGrpSpPr>
        <p:cNvPr id="1" name=""/>
        <p:cNvGrpSpPr/>
        <p:nvPr/>
      </p:nvGrpSpPr>
      <p:grpSpPr>
        <a:xfrm>
          <a:off x="0" y="0"/>
          <a:ext cx="0" cy="0"/>
          <a:chOff x="0" y="0"/>
          <a:chExt cx="0" cy="0"/>
        </a:xfrm>
      </p:grpSpPr>
      <p:sp>
        <p:nvSpPr>
          <p:cNvPr id="7"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520700" indent="-508000">
              <a:spcBef>
                <a:spcPts val="2000"/>
              </a:spcBef>
              <a:buNone/>
              <a:tabLst/>
              <a:defRPr sz="2800" b="0" i="0" baseline="0">
                <a:solidFill>
                  <a:schemeClr val="accent2"/>
                </a:solidFill>
                <a:latin typeface="Calibri" panose="020F0502020204030204" pitchFamily="34" charset="0"/>
                <a:ea typeface="Calibri" panose="020F0502020204030204" pitchFamily="34" charset="0"/>
                <a:cs typeface="Calibri" panose="020F0502020204030204" pitchFamily="34" charset="0"/>
              </a:defRPr>
            </a:lvl2pPr>
            <a:lvl3pPr marL="635000" marR="0" indent="-395288" algn="l" defTabSz="914400" rtl="0" eaLnBrk="1" fontAlgn="auto" latinLnBrk="0" hangingPunct="1">
              <a:lnSpc>
                <a:spcPct val="90000"/>
              </a:lnSpc>
              <a:spcBef>
                <a:spcPts val="1000"/>
              </a:spcBef>
              <a:spcAft>
                <a:spcPts val="0"/>
              </a:spcAft>
              <a:buClr>
                <a:schemeClr val="accent2"/>
              </a:buClr>
              <a:buSzTx/>
              <a:buFont typeface="+mj-lt"/>
              <a:buAutoNum type="arabicPeriod"/>
              <a:tabLst/>
              <a:defRPr sz="2800" b="0" i="0">
                <a:solidFill>
                  <a:schemeClr val="tx1"/>
                </a:solidFill>
                <a:latin typeface="Calibri" panose="020F0502020204030204" pitchFamily="34" charset="0"/>
                <a:ea typeface="Calibri" panose="020F0502020204030204" pitchFamily="34" charset="0"/>
                <a:cs typeface="Calibri" panose="020F0502020204030204" pitchFamily="34" charset="0"/>
              </a:defRPr>
            </a:lvl3pPr>
          </a:lstStyle>
          <a:p>
            <a:pPr lvl="0"/>
            <a:r>
              <a:rPr lang="en-US" dirty="0"/>
              <a:t>This Is a Sample Outline with No Numbers</a:t>
            </a:r>
          </a:p>
          <a:p>
            <a:pPr lvl="1"/>
            <a:r>
              <a:rPr lang="en-US" b="0" i="0" dirty="0">
                <a:latin typeface="Source Sans Pro" charset="0"/>
                <a:ea typeface="Source Sans Pro" charset="0"/>
                <a:cs typeface="Source Sans Pro" charset="0"/>
              </a:rPr>
              <a:t>Learning Objectives</a:t>
            </a:r>
          </a:p>
          <a:p>
            <a:pPr lvl="2"/>
            <a:r>
              <a:rPr lang="en-US" dirty="0"/>
              <a:t>Describe what racial &amp; ethnic group make up Latin America.</a:t>
            </a:r>
          </a:p>
          <a:p>
            <a:pPr lvl="2"/>
            <a:r>
              <a:rPr lang="en-US" dirty="0"/>
              <a:t>Explain Latin American agricultural systems.</a:t>
            </a:r>
          </a:p>
          <a:p>
            <a:pPr lvl="2"/>
            <a:r>
              <a:rPr lang="en-US" dirty="0"/>
              <a:t>Critically evaluate models of biodiversity conservation in the Latin American context.</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6" name="Title 1"/>
          <p:cNvSpPr>
            <a:spLocks noGrp="1"/>
          </p:cNvSpPr>
          <p:nvPr>
            <p:ph type="title"/>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endParaRPr lang="en-US" dirty="0"/>
          </a:p>
        </p:txBody>
      </p:sp>
    </p:spTree>
    <p:extLst>
      <p:ext uri="{BB962C8B-B14F-4D97-AF65-F5344CB8AC3E}">
        <p14:creationId xmlns:p14="http://schemas.microsoft.com/office/powerpoint/2010/main" val="195633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arning Objectives: Version B">
    <p:spTree>
      <p:nvGrpSpPr>
        <p:cNvPr id="1" name=""/>
        <p:cNvGrpSpPr/>
        <p:nvPr/>
      </p:nvGrpSpPr>
      <p:grpSpPr>
        <a:xfrm>
          <a:off x="0" y="0"/>
          <a:ext cx="0" cy="0"/>
          <a:chOff x="0" y="0"/>
          <a:chExt cx="0" cy="0"/>
        </a:xfrm>
      </p:grpSpPr>
      <p:sp>
        <p:nvSpPr>
          <p:cNvPr id="8" name="Title "/>
          <p:cNvSpPr>
            <a:spLocks noGrp="1"/>
          </p:cNvSpPr>
          <p:nvPr>
            <p:ph type="title"/>
          </p:nvPr>
        </p:nvSpPr>
        <p:spPr>
          <a:xfrm>
            <a:off x="304800" y="762001"/>
            <a:ext cx="8534400" cy="838199"/>
          </a:xfrm>
          <a:prstGeom prst="rect">
            <a:avLst/>
          </a:prstGeom>
        </p:spPr>
        <p:txBody>
          <a:bodyPr/>
          <a:lstStyle>
            <a:lvl1pPr>
              <a:defRPr sz="4000">
                <a:solidFill>
                  <a:schemeClr val="accent2"/>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Click to edit Master title style</a:t>
            </a:r>
          </a:p>
        </p:txBody>
      </p:sp>
      <p:sp>
        <p:nvSpPr>
          <p:cNvPr id="7" name="LOBL"/>
          <p:cNvSpPr>
            <a:spLocks noGrp="1"/>
          </p:cNvSpPr>
          <p:nvPr>
            <p:ph sz="quarter" idx="16" hasCustomPrompt="1"/>
          </p:nvPr>
        </p:nvSpPr>
        <p:spPr>
          <a:xfrm>
            <a:off x="304800" y="1752600"/>
            <a:ext cx="8534400" cy="4495800"/>
          </a:xfrm>
          <a:prstGeom prst="rect">
            <a:avLst/>
          </a:prstGeom>
        </p:spPr>
        <p:txBody>
          <a:bodyPr/>
          <a:lstStyle>
            <a:lvl1pPr marL="574675" indent="-350838">
              <a:buClr>
                <a:schemeClr val="accent2"/>
              </a:buClr>
              <a:buFont typeface="Arial" charset="0"/>
              <a:buChar char="•"/>
              <a:defRPr sz="28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Sons, Inc. </a:t>
            </a:r>
          </a:p>
        </p:txBody>
      </p:sp>
    </p:spTree>
    <p:extLst>
      <p:ext uri="{BB962C8B-B14F-4D97-AF65-F5344CB8AC3E}">
        <p14:creationId xmlns:p14="http://schemas.microsoft.com/office/powerpoint/2010/main" val="2178911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cept Check Question (1of 2)">
    <p:spTree>
      <p:nvGrpSpPr>
        <p:cNvPr id="1" name=""/>
        <p:cNvGrpSpPr/>
        <p:nvPr/>
      </p:nvGrpSpPr>
      <p:grpSpPr>
        <a:xfrm>
          <a:off x="0" y="0"/>
          <a:ext cx="0" cy="0"/>
          <a:chOff x="0" y="0"/>
          <a:chExt cx="0" cy="0"/>
        </a:xfrm>
      </p:grpSpPr>
      <p:sp>
        <p:nvSpPr>
          <p:cNvPr id="8" name="Question"/>
          <p:cNvSpPr>
            <a:spLocks noGrp="1"/>
          </p:cNvSpPr>
          <p:nvPr>
            <p:ph sz="quarter" idx="15" hasCustomPrompt="1"/>
          </p:nvPr>
        </p:nvSpPr>
        <p:spPr>
          <a:xfrm>
            <a:off x="304800" y="1752600"/>
            <a:ext cx="8534400" cy="4419600"/>
          </a:xfrm>
          <a:prstGeom prst="rect">
            <a:avLst/>
          </a:prstGeom>
        </p:spPr>
        <p:txBody>
          <a:bodyPr/>
          <a:lstStyle>
            <a:lvl1pPr marL="0" indent="0">
              <a:spcBef>
                <a:spcPts val="1000"/>
              </a:spcBef>
              <a:buNone/>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Clr>
                <a:schemeClr val="accent2"/>
              </a:buClr>
              <a:buFont typeface="+mj-lt"/>
              <a:buAutoNum type="alphaLcPeriod"/>
              <a:tabLst/>
              <a:defRPr sz="28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2pPr>
          </a:lstStyle>
          <a:p>
            <a:pPr lvl="0"/>
            <a:r>
              <a:rPr lang="en-US" b="0" i="0" dirty="0">
                <a:latin typeface="Source Sans Pro" charset="0"/>
                <a:ea typeface="Source Sans Pro" charset="0"/>
                <a:cs typeface="Source Sans Pro" charset="0"/>
              </a:rPr>
              <a:t>Which one of these statements about the accrual basis of accounting is false?</a:t>
            </a:r>
          </a:p>
          <a:p>
            <a:pPr lvl="1"/>
            <a:r>
              <a:rPr lang="en-US" dirty="0"/>
              <a:t>Companies record events that change their financial statements in the period in which events occur, even if cash was not exchanged.</a:t>
            </a:r>
          </a:p>
          <a:p>
            <a:pPr lvl="1"/>
            <a:r>
              <a:rPr lang="en-US" dirty="0"/>
              <a:t>Companies recognize revenue in the period in which the performance obligation is satisfied.</a:t>
            </a:r>
          </a:p>
          <a:p>
            <a:pPr lvl="1"/>
            <a:r>
              <a:rPr lang="en-US" dirty="0"/>
              <a:t>This basis is accord with generally accepted accounting principles.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14" name="Title 13"/>
          <p:cNvSpPr>
            <a:spLocks noGrp="1"/>
          </p:cNvSpPr>
          <p:nvPr>
            <p:ph type="title" hasCustomPrompt="1"/>
          </p:nvPr>
        </p:nvSpPr>
        <p:spPr>
          <a:xfrm>
            <a:off x="304800" y="762001"/>
            <a:ext cx="8534400" cy="646331"/>
          </a:xfrm>
          <a:prstGeom prst="rect">
            <a:avLst/>
          </a:prstGeom>
        </p:spPr>
        <p:txBody>
          <a:bodyPr>
            <a:spAutoFit/>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Periodicity Assumption</a:t>
            </a:r>
          </a:p>
        </p:txBody>
      </p:sp>
    </p:spTree>
    <p:extLst>
      <p:ext uri="{BB962C8B-B14F-4D97-AF65-F5344CB8AC3E}">
        <p14:creationId xmlns:p14="http://schemas.microsoft.com/office/powerpoint/2010/main" val="9002921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arning Objectives: Version A">
    <p:spTree>
      <p:nvGrpSpPr>
        <p:cNvPr id="1" name=""/>
        <p:cNvGrpSpPr/>
        <p:nvPr/>
      </p:nvGrpSpPr>
      <p:grpSpPr>
        <a:xfrm>
          <a:off x="0" y="0"/>
          <a:ext cx="0" cy="0"/>
          <a:chOff x="0" y="0"/>
          <a:chExt cx="0" cy="0"/>
        </a:xfrm>
      </p:grpSpPr>
      <p:sp>
        <p:nvSpPr>
          <p:cNvPr id="15" name="Title"/>
          <p:cNvSpPr>
            <a:spLocks noGrp="1"/>
          </p:cNvSpPr>
          <p:nvPr>
            <p:ph type="title" hasCustomPrompt="1"/>
          </p:nvPr>
        </p:nvSpPr>
        <p:spPr>
          <a:xfrm>
            <a:off x="304800" y="762001"/>
            <a:ext cx="8534400" cy="990600"/>
          </a:xfrm>
          <a:prstGeom prst="rect">
            <a:avLst/>
          </a:prstGeom>
        </p:spPr>
        <p:txBody>
          <a:bodyPr anchor="t"/>
          <a:lstStyle>
            <a:lvl1pPr>
              <a:defRPr sz="4400">
                <a:solidFill>
                  <a:schemeClr val="accent2"/>
                </a:solidFill>
                <a:latin typeface="Calibri" panose="020F0502020204030204" pitchFamily="34" charset="0"/>
                <a:cs typeface="Calibri" panose="020F0502020204030204" pitchFamily="34" charset="0"/>
              </a:defRPr>
            </a:lvl1pPr>
          </a:lstStyle>
          <a:p>
            <a:pPr lvl="0"/>
            <a:r>
              <a:rPr lang="en-US" sz="4000" b="0" i="0" dirty="0">
                <a:latin typeface="Source Sans Pro" charset="0"/>
                <a:ea typeface="Source Sans Pro" charset="0"/>
                <a:cs typeface="Source Sans Pro" charset="0"/>
              </a:rPr>
              <a:t>Learning Objectives</a:t>
            </a:r>
            <a:endParaRPr lang="en-US" dirty="0"/>
          </a:p>
        </p:txBody>
      </p:sp>
      <p:sp>
        <p:nvSpPr>
          <p:cNvPr id="9" name="LONL"/>
          <p:cNvSpPr>
            <a:spLocks noGrp="1"/>
          </p:cNvSpPr>
          <p:nvPr>
            <p:ph sz="quarter" idx="16"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6" name="Slide Number Placeholder 5"/>
          <p:cNvSpPr>
            <a:spLocks noGrp="1"/>
          </p:cNvSpPr>
          <p:nvPr>
            <p:ph type="sldNum" sz="quarter" idx="12"/>
          </p:nvPr>
        </p:nvSpPr>
        <p:spPr>
          <a:xfrm>
            <a:off x="6457950" y="6356350"/>
            <a:ext cx="2381250" cy="365125"/>
          </a:xfrm>
          <a:prstGeom prst="rect">
            <a:avLst/>
          </a:prstGeom>
        </p:spPr>
        <p:txBody>
          <a:bodyPr/>
          <a:lstStyle/>
          <a:p>
            <a:fld id="{957104EA-F2AF-1046-9253-EE8D978719B5}" type="slidenum">
              <a:rPr lang="en-US" smtClean="0"/>
              <a:t>‹#›</a:t>
            </a:fld>
            <a:endParaRPr lang="en-US" dirty="0"/>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r>
              <a:rPr lang="en-US" dirty="0"/>
              <a:t>Copyright ©2019 John Wiley &amp; Son, Inc. </a:t>
            </a:r>
          </a:p>
        </p:txBody>
      </p:sp>
    </p:spTree>
    <p:extLst>
      <p:ext uri="{BB962C8B-B14F-4D97-AF65-F5344CB8AC3E}">
        <p14:creationId xmlns:p14="http://schemas.microsoft.com/office/powerpoint/2010/main" val="1882321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earning Objectives: Version B">
    <p:spTree>
      <p:nvGrpSpPr>
        <p:cNvPr id="1" name=""/>
        <p:cNvGrpSpPr/>
        <p:nvPr/>
      </p:nvGrpSpPr>
      <p:grpSpPr>
        <a:xfrm>
          <a:off x="0" y="0"/>
          <a:ext cx="0" cy="0"/>
          <a:chOff x="0" y="0"/>
          <a:chExt cx="0" cy="0"/>
        </a:xfrm>
      </p:grpSpPr>
      <p:sp>
        <p:nvSpPr>
          <p:cNvPr id="7" name="LOBL"/>
          <p:cNvSpPr>
            <a:spLocks noGrp="1"/>
          </p:cNvSpPr>
          <p:nvPr>
            <p:ph sz="quarter" idx="16" hasCustomPrompt="1"/>
          </p:nvPr>
        </p:nvSpPr>
        <p:spPr>
          <a:xfrm>
            <a:off x="304800" y="1752600"/>
            <a:ext cx="8534400" cy="4495800"/>
          </a:xfrm>
          <a:prstGeom prst="rect">
            <a:avLst/>
          </a:prstGeom>
        </p:spPr>
        <p:txBody>
          <a:bodyPr/>
          <a:lstStyle>
            <a:lvl1pPr marL="292608" indent="-292608">
              <a:buClr>
                <a:schemeClr val="accent2"/>
              </a:buClr>
              <a:buFont typeface="Arial" charset="0"/>
              <a:buChar char="•"/>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12" name="Title"/>
          <p:cNvSpPr>
            <a:spLocks noGrp="1"/>
          </p:cNvSpPr>
          <p:nvPr>
            <p:ph type="title" hasCustomPrompt="1"/>
          </p:nvPr>
        </p:nvSpPr>
        <p:spPr>
          <a:xfrm>
            <a:off x="304800" y="762001"/>
            <a:ext cx="8534400" cy="990600"/>
          </a:xfrm>
          <a:prstGeom prst="rect">
            <a:avLst/>
          </a:prstGeom>
        </p:spPr>
        <p:txBody>
          <a:bodyPr anchor="t"/>
          <a:lstStyle>
            <a:lvl1pPr>
              <a:defRPr sz="4400">
                <a:solidFill>
                  <a:schemeClr val="accent2"/>
                </a:solidFill>
                <a:latin typeface="Calibri" panose="020F0502020204030204" pitchFamily="34" charset="0"/>
                <a:cs typeface="Calibri" panose="020F0502020204030204" pitchFamily="34" charset="0"/>
              </a:defRPr>
            </a:lvl1pPr>
          </a:lstStyle>
          <a:p>
            <a:pPr lvl="0"/>
            <a:r>
              <a:rPr lang="en-US" sz="4000" b="0" i="0" dirty="0">
                <a:latin typeface="Source Sans Pro" charset="0"/>
                <a:ea typeface="Source Sans Pro" charset="0"/>
                <a:cs typeface="Source Sans Pro" charset="0"/>
              </a:rPr>
              <a:t>Learning Objectives</a:t>
            </a:r>
            <a:endParaRPr lang="en-US" dirty="0"/>
          </a:p>
        </p:txBody>
      </p:sp>
    </p:spTree>
    <p:extLst>
      <p:ext uri="{BB962C8B-B14F-4D97-AF65-F5344CB8AC3E}">
        <p14:creationId xmlns:p14="http://schemas.microsoft.com/office/powerpoint/2010/main" val="817718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Check Question (1of 2)">
    <p:spTree>
      <p:nvGrpSpPr>
        <p:cNvPr id="1" name=""/>
        <p:cNvGrpSpPr/>
        <p:nvPr/>
      </p:nvGrpSpPr>
      <p:grpSpPr>
        <a:xfrm>
          <a:off x="0" y="0"/>
          <a:ext cx="0" cy="0"/>
          <a:chOff x="0" y="0"/>
          <a:chExt cx="0" cy="0"/>
        </a:xfrm>
      </p:grpSpPr>
      <p:sp>
        <p:nvSpPr>
          <p:cNvPr id="8" name="Question"/>
          <p:cNvSpPr>
            <a:spLocks noGrp="1"/>
          </p:cNvSpPr>
          <p:nvPr>
            <p:ph sz="quarter" idx="15" hasCustomPrompt="1"/>
          </p:nvPr>
        </p:nvSpPr>
        <p:spPr>
          <a:xfrm>
            <a:off x="304800" y="1752600"/>
            <a:ext cx="8534400" cy="4419600"/>
          </a:xfrm>
          <a:prstGeom prst="rect">
            <a:avLst/>
          </a:prstGeom>
        </p:spPr>
        <p:txBody>
          <a:bodyPr/>
          <a:lstStyle>
            <a:lvl1pPr marL="0" indent="0">
              <a:spcBef>
                <a:spcPts val="1000"/>
              </a:spcBef>
              <a:buNone/>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Clr>
                <a:schemeClr val="accent2"/>
              </a:buClr>
              <a:buFont typeface="+mj-lt"/>
              <a:buAutoNum type="alphaLcPeriod"/>
              <a:tabLst/>
              <a:defRPr sz="28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2pPr>
          </a:lstStyle>
          <a:p>
            <a:pPr lvl="0"/>
            <a:r>
              <a:rPr lang="en-US" b="0" i="0" dirty="0">
                <a:latin typeface="Source Sans Pro" charset="0"/>
                <a:ea typeface="Source Sans Pro" charset="0"/>
                <a:cs typeface="Source Sans Pro" charset="0"/>
              </a:rPr>
              <a:t>Which one of these statements about the accrual basis of accounting is false?</a:t>
            </a:r>
          </a:p>
          <a:p>
            <a:pPr lvl="1"/>
            <a:r>
              <a:rPr lang="en-US" dirty="0"/>
              <a:t>Companies record events that change their financial statements in the period in which events occur, even if cash was not exchanged.</a:t>
            </a:r>
          </a:p>
          <a:p>
            <a:pPr lvl="1"/>
            <a:r>
              <a:rPr lang="en-US" dirty="0"/>
              <a:t>Companies recognize revenue in the period in which the performance obligation is satisfied.</a:t>
            </a:r>
          </a:p>
          <a:p>
            <a:pPr lvl="1"/>
            <a:r>
              <a:rPr lang="en-US" dirty="0"/>
              <a:t>This basis is accord with generally accepted accounting principles.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14" name="Title 13"/>
          <p:cNvSpPr>
            <a:spLocks noGrp="1"/>
          </p:cNvSpPr>
          <p:nvPr>
            <p:ph type="title" hasCustomPrompt="1"/>
          </p:nvPr>
        </p:nvSpPr>
        <p:spPr>
          <a:xfrm>
            <a:off x="304800" y="762001"/>
            <a:ext cx="8534400" cy="646331"/>
          </a:xfrm>
          <a:prstGeom prst="rect">
            <a:avLst/>
          </a:prstGeom>
        </p:spPr>
        <p:txBody>
          <a:bodyPr>
            <a:spAutoFit/>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Periodicity Assumption</a:t>
            </a:r>
          </a:p>
        </p:txBody>
      </p:sp>
    </p:spTree>
    <p:extLst>
      <p:ext uri="{BB962C8B-B14F-4D97-AF65-F5344CB8AC3E}">
        <p14:creationId xmlns:p14="http://schemas.microsoft.com/office/powerpoint/2010/main" val="8124381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cept Check Question (2of 2)">
    <p:spTree>
      <p:nvGrpSpPr>
        <p:cNvPr id="1" name=""/>
        <p:cNvGrpSpPr/>
        <p:nvPr/>
      </p:nvGrpSpPr>
      <p:grpSpPr>
        <a:xfrm>
          <a:off x="0" y="0"/>
          <a:ext cx="0" cy="0"/>
          <a:chOff x="0" y="0"/>
          <a:chExt cx="0" cy="0"/>
        </a:xfrm>
      </p:grpSpPr>
      <p:sp>
        <p:nvSpPr>
          <p:cNvPr id="12" name="Question"/>
          <p:cNvSpPr>
            <a:spLocks noGrp="1"/>
          </p:cNvSpPr>
          <p:nvPr>
            <p:ph sz="quarter" idx="15" hasCustomPrompt="1"/>
          </p:nvPr>
        </p:nvSpPr>
        <p:spPr>
          <a:xfrm>
            <a:off x="304800" y="1752600"/>
            <a:ext cx="8534400" cy="4419600"/>
          </a:xfrm>
          <a:prstGeom prst="rect">
            <a:avLst/>
          </a:prstGeom>
        </p:spPr>
        <p:txBody>
          <a:bodyPr/>
          <a:lstStyle>
            <a:lvl1pPr marL="12700" indent="0">
              <a:spcBef>
                <a:spcPts val="1000"/>
              </a:spcBef>
              <a:buNone/>
              <a:tabLst/>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Font typeface="+mj-lt"/>
              <a:buNone/>
              <a:tabLst/>
              <a:defRPr sz="28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803275" indent="-790575">
              <a:buNone/>
              <a:tabLst/>
              <a:defRPr sz="2800" b="0" i="0">
                <a:latin typeface="Calibri" panose="020F0502020204030204" pitchFamily="34" charset="0"/>
                <a:ea typeface="Calibri" panose="020F0502020204030204" pitchFamily="34" charset="0"/>
                <a:cs typeface="Calibri" panose="020F0502020204030204" pitchFamily="34" charset="0"/>
              </a:defRPr>
            </a:lvl3pPr>
          </a:lstStyle>
          <a:p>
            <a:pPr lvl="0"/>
            <a:r>
              <a:rPr lang="en-US" b="0" i="0" dirty="0">
                <a:latin typeface="Source Sans Pro" charset="0"/>
                <a:ea typeface="Source Sans Pro" charset="0"/>
                <a:cs typeface="Source Sans Pro" charset="0"/>
              </a:rPr>
              <a:t>Which one of these statements about the accrual basis of accounting is false?</a:t>
            </a:r>
          </a:p>
          <a:p>
            <a:pPr lvl="1"/>
            <a:r>
              <a:rPr lang="en-US" dirty="0"/>
              <a:t>a.	Companies record events that change their financial statements in the period in which events occur, even if cash was not exchanged.</a:t>
            </a:r>
          </a:p>
          <a:p>
            <a:pPr lvl="2"/>
            <a:r>
              <a:rPr lang="en-US" dirty="0"/>
              <a:t>✔️b.	Companies recognize revenue in the period in which the performance obligation is satisfied.</a:t>
            </a:r>
          </a:p>
          <a:p>
            <a:pPr lvl="1"/>
            <a:r>
              <a:rPr lang="en-US" dirty="0"/>
              <a:t>c.	This basis is accord with generally accepted accounting principles.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18" name="Title"/>
          <p:cNvSpPr>
            <a:spLocks noGrp="1"/>
          </p:cNvSpPr>
          <p:nvPr>
            <p:ph sz="quarter" idx="16"/>
          </p:nvPr>
        </p:nvSpPr>
        <p:spPr>
          <a:xfrm>
            <a:off x="304800" y="762000"/>
            <a:ext cx="8534400" cy="990600"/>
          </a:xfrm>
          <a:prstGeom prst="rect">
            <a:avLst/>
          </a:prstGeom>
        </p:spPr>
        <p:txBody>
          <a:bodyPr/>
          <a:lstStyle>
            <a:lvl1pPr marL="0" indent="0">
              <a:buNone/>
              <a:defRPr sz="4000" b="0"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Tree>
    <p:extLst>
      <p:ext uri="{BB962C8B-B14F-4D97-AF65-F5344CB8AC3E}">
        <p14:creationId xmlns:p14="http://schemas.microsoft.com/office/powerpoint/2010/main" val="852393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er: Version B">
    <p:spTree>
      <p:nvGrpSpPr>
        <p:cNvPr id="1" name=""/>
        <p:cNvGrpSpPr/>
        <p:nvPr/>
      </p:nvGrpSpPr>
      <p:grpSpPr>
        <a:xfrm>
          <a:off x="0" y="0"/>
          <a:ext cx="0" cy="0"/>
          <a:chOff x="0" y="0"/>
          <a:chExt cx="0" cy="0"/>
        </a:xfrm>
      </p:grpSpPr>
      <p:sp>
        <p:nvSpPr>
          <p:cNvPr id="13" name="CN"/>
          <p:cNvSpPr>
            <a:spLocks noGrp="1"/>
          </p:cNvSpPr>
          <p:nvPr>
            <p:ph sz="quarter" idx="19" hasCustomPrompt="1"/>
          </p:nvPr>
        </p:nvSpPr>
        <p:spPr>
          <a:xfrm>
            <a:off x="152400" y="228600"/>
            <a:ext cx="8839200" cy="533400"/>
          </a:xfrm>
          <a:prstGeom prst="rect">
            <a:avLst/>
          </a:prstGeom>
        </p:spPr>
        <p:txBody>
          <a:bodyPr/>
          <a:lstStyle>
            <a:lvl1pPr marL="0" indent="0" algn="ctr">
              <a:buNone/>
              <a:defRPr sz="4000" b="1"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Chapter 1</a:t>
            </a:r>
          </a:p>
        </p:txBody>
      </p:sp>
      <p:sp>
        <p:nvSpPr>
          <p:cNvPr id="14" name="CT"/>
          <p:cNvSpPr>
            <a:spLocks noGrp="1"/>
          </p:cNvSpPr>
          <p:nvPr>
            <p:ph sz="quarter" idx="20" hasCustomPrompt="1"/>
          </p:nvPr>
        </p:nvSpPr>
        <p:spPr>
          <a:xfrm>
            <a:off x="152400" y="762000"/>
            <a:ext cx="8839200" cy="2286000"/>
          </a:xfrm>
          <a:prstGeom prst="rect">
            <a:avLst/>
          </a:prstGeom>
        </p:spPr>
        <p:txBody>
          <a:bodyPr anchor="ctr"/>
          <a:lstStyle>
            <a:lvl1pPr marL="0" indent="0" algn="ctr">
              <a:buNone/>
              <a:defRPr sz="3800" b="0" i="0">
                <a:latin typeface="Calibri" panose="020F0502020204030204" pitchFamily="34" charset="0"/>
                <a:ea typeface="Calibri" panose="020F0502020204030204" pitchFamily="34" charset="0"/>
                <a:cs typeface="Calibri" panose="020F050202020403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8" name="Title "/>
          <p:cNvSpPr>
            <a:spLocks noGrp="1"/>
          </p:cNvSpPr>
          <p:nvPr>
            <p:ph type="title" hasCustomPrompt="1"/>
          </p:nvPr>
        </p:nvSpPr>
        <p:spPr>
          <a:xfrm>
            <a:off x="152400" y="3505200"/>
            <a:ext cx="8839200" cy="1524000"/>
          </a:xfrm>
          <a:prstGeom prst="rect">
            <a:avLst/>
          </a:prstGeom>
        </p:spPr>
        <p:txBody>
          <a:bodyPr anchor="b"/>
          <a:lstStyle>
            <a:lvl1pPr>
              <a:defRPr sz="6200" b="0" i="0" baseline="0">
                <a:latin typeface="Source Sans Pro Light" charset="0"/>
                <a:ea typeface="Source Sans Pro Light" charset="0"/>
                <a:cs typeface="Source Sans Pro Light" charset="0"/>
              </a:defRPr>
            </a:lvl1pPr>
          </a:lstStyle>
          <a:p>
            <a:r>
              <a:rPr lang="en-US" dirty="0"/>
              <a:t>Click to Edit Book Title</a:t>
            </a:r>
          </a:p>
        </p:txBody>
      </p:sp>
      <p:sp>
        <p:nvSpPr>
          <p:cNvPr id="15" name="Edition"/>
          <p:cNvSpPr>
            <a:spLocks noGrp="1"/>
          </p:cNvSpPr>
          <p:nvPr>
            <p:ph sz="quarter" idx="17" hasCustomPrompt="1"/>
          </p:nvPr>
        </p:nvSpPr>
        <p:spPr>
          <a:xfrm>
            <a:off x="152400" y="5029200"/>
            <a:ext cx="8839200" cy="762000"/>
          </a:xfrm>
          <a:prstGeom prst="rect">
            <a:avLst/>
          </a:prstGeom>
        </p:spPr>
        <p:txBody>
          <a:bodyPr/>
          <a:lstStyle>
            <a:lvl1pPr marL="0" indent="0" algn="ctr">
              <a:buNone/>
              <a:defRPr sz="2900" b="1"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sz="2900" b="1" i="0" dirty="0">
                <a:latin typeface="Source Sans Pro" charset="0"/>
                <a:ea typeface="Source Sans Pro" charset="0"/>
                <a:cs typeface="Source Sans Pro" charset="0"/>
              </a:rPr>
              <a:t>Third Edition</a:t>
            </a:r>
            <a:endParaRPr lang="en-US" dirty="0"/>
          </a:p>
        </p:txBody>
      </p:sp>
      <p:sp>
        <p:nvSpPr>
          <p:cNvPr id="16" name="Author"/>
          <p:cNvSpPr>
            <a:spLocks noGrp="1"/>
          </p:cNvSpPr>
          <p:nvPr>
            <p:ph sz="quarter" idx="18" hasCustomPrompt="1"/>
          </p:nvPr>
        </p:nvSpPr>
        <p:spPr>
          <a:xfrm>
            <a:off x="152400" y="6096000"/>
            <a:ext cx="8839200" cy="533400"/>
          </a:xfrm>
          <a:prstGeom prst="rect">
            <a:avLst/>
          </a:prstGeom>
        </p:spPr>
        <p:txBody>
          <a:bodyPr/>
          <a:lstStyle>
            <a:lvl1pPr marL="0" indent="0" algn="ctr">
              <a:buNone/>
              <a:defRPr b="0" i="0" baseline="0">
                <a:solidFill>
                  <a:schemeClr val="accent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b="0" i="0" dirty="0">
                <a:latin typeface="Source Sans Pro" charset="0"/>
                <a:ea typeface="Source Sans Pro" charset="0"/>
                <a:cs typeface="Source Sans Pro" charset="0"/>
              </a:rPr>
              <a:t>David Klein</a:t>
            </a:r>
            <a:endParaRPr lang="en-US" dirty="0"/>
          </a:p>
        </p:txBody>
      </p:sp>
    </p:spTree>
    <p:extLst>
      <p:ext uri="{BB962C8B-B14F-4D97-AF65-F5344CB8AC3E}">
        <p14:creationId xmlns:p14="http://schemas.microsoft.com/office/powerpoint/2010/main" val="1064232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Term: Version A">
    <p:spTree>
      <p:nvGrpSpPr>
        <p:cNvPr id="1" name=""/>
        <p:cNvGrpSpPr/>
        <p:nvPr/>
      </p:nvGrpSpPr>
      <p:grpSpPr>
        <a:xfrm>
          <a:off x="0" y="0"/>
          <a:ext cx="0" cy="0"/>
          <a:chOff x="0" y="0"/>
          <a:chExt cx="0" cy="0"/>
        </a:xfrm>
      </p:grpSpPr>
      <p:sp>
        <p:nvSpPr>
          <p:cNvPr id="16" name="Title"/>
          <p:cNvSpPr>
            <a:spLocks noGrp="1"/>
          </p:cNvSpPr>
          <p:nvPr>
            <p:ph sz="quarter" idx="17" hasCustomPrompt="1"/>
          </p:nvPr>
        </p:nvSpPr>
        <p:spPr>
          <a:xfrm>
            <a:off x="304800" y="762000"/>
            <a:ext cx="8534400" cy="990600"/>
          </a:xfrm>
          <a:prstGeom prst="rect">
            <a:avLst/>
          </a:prstGeom>
        </p:spPr>
        <p:txBody>
          <a:bodyPr/>
          <a:lstStyle>
            <a:lvl1pPr marL="0" indent="0">
              <a:buNone/>
              <a:defRPr sz="4000" b="0"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Language</a:t>
            </a:r>
          </a:p>
        </p:txBody>
      </p:sp>
      <p:sp>
        <p:nvSpPr>
          <p:cNvPr id="7" name="Definition of Key Term"/>
          <p:cNvSpPr>
            <a:spLocks noGrp="1"/>
          </p:cNvSpPr>
          <p:nvPr>
            <p:ph sz="quarter" idx="15" hasCustomPrompt="1"/>
          </p:nvPr>
        </p:nvSpPr>
        <p:spPr>
          <a:xfrm>
            <a:off x="304800" y="1752600"/>
            <a:ext cx="8534400" cy="4114800"/>
          </a:xfrm>
          <a:prstGeom prst="rect">
            <a:avLst/>
          </a:prstGeom>
        </p:spPr>
        <p:txBody>
          <a:bodyPr/>
          <a:lstStyle>
            <a:lvl1pPr marL="292608" indent="-292608">
              <a:spcBef>
                <a:spcPts val="1000"/>
              </a:spcBef>
              <a:buFont typeface="Arial" charset="0"/>
              <a:buChar char="•"/>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Form of communication using sounds and symbols combined according to specified rules</a:t>
            </a:r>
          </a:p>
        </p:txBody>
      </p:sp>
      <p:sp>
        <p:nvSpPr>
          <p:cNvPr id="9" name="Media LInk"/>
          <p:cNvSpPr>
            <a:spLocks noGrp="1"/>
          </p:cNvSpPr>
          <p:nvPr>
            <p:ph sz="quarter" idx="16" hasCustomPrompt="1"/>
          </p:nvPr>
        </p:nvSpPr>
        <p:spPr>
          <a:xfrm>
            <a:off x="304800" y="5867400"/>
            <a:ext cx="8534400" cy="609600"/>
          </a:xfrm>
          <a:prstGeom prst="rect">
            <a:avLst/>
          </a:prstGeom>
        </p:spPr>
        <p:txBody>
          <a:bodyPr/>
          <a:lstStyle>
            <a:lvl1pPr marL="0" indent="0" algn="r">
              <a:buNone/>
              <a:defRPr sz="2200" b="0" i="0" baseline="0">
                <a:latin typeface="Calibri" panose="020F0502020204030204" pitchFamily="34" charset="0"/>
                <a:ea typeface="Calibri" panose="020F0502020204030204" pitchFamily="34" charset="0"/>
                <a:cs typeface="Calibri" panose="020F0502020204030204" pitchFamily="34" charset="0"/>
              </a:defRPr>
            </a:lvl1pPr>
            <a:lvl2pPr algn="r">
              <a:defRPr/>
            </a:lvl2pPr>
            <a:lvl3pPr algn="r">
              <a:defRPr/>
            </a:lvl3pPr>
            <a:lvl4pPr algn="r">
              <a:defRPr/>
            </a:lvl4pPr>
            <a:lvl5pPr algn="r">
              <a:defRPr/>
            </a:lvl5pPr>
          </a:lstStyle>
          <a:p>
            <a:pPr lvl="0"/>
            <a:r>
              <a:rPr lang="en-US" dirty="0"/>
              <a:t>Media link placeholder</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700609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ey Term: Version B">
    <p:spTree>
      <p:nvGrpSpPr>
        <p:cNvPr id="1" name=""/>
        <p:cNvGrpSpPr/>
        <p:nvPr/>
      </p:nvGrpSpPr>
      <p:grpSpPr>
        <a:xfrm>
          <a:off x="0" y="0"/>
          <a:ext cx="0" cy="0"/>
          <a:chOff x="0" y="0"/>
          <a:chExt cx="0" cy="0"/>
        </a:xfrm>
      </p:grpSpPr>
      <p:sp>
        <p:nvSpPr>
          <p:cNvPr id="12" name="Title"/>
          <p:cNvSpPr>
            <a:spLocks noGrp="1"/>
          </p:cNvSpPr>
          <p:nvPr>
            <p:ph sz="quarter" idx="16" hasCustomPrompt="1"/>
          </p:nvPr>
        </p:nvSpPr>
        <p:spPr>
          <a:xfrm>
            <a:off x="304800" y="838201"/>
            <a:ext cx="8534400" cy="1066800"/>
          </a:xfrm>
          <a:prstGeom prst="rect">
            <a:avLst/>
          </a:prstGeom>
        </p:spPr>
        <p:txBody>
          <a:bodyPr/>
          <a:lstStyle>
            <a:lvl1pPr marL="0" indent="0">
              <a:buNone/>
              <a:defRPr sz="4000" b="0"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Anatomy and Physiology Defined</a:t>
            </a:r>
          </a:p>
        </p:txBody>
      </p:sp>
      <p:sp>
        <p:nvSpPr>
          <p:cNvPr id="7" name="Definition of Key Term"/>
          <p:cNvSpPr>
            <a:spLocks noGrp="1"/>
          </p:cNvSpPr>
          <p:nvPr>
            <p:ph sz="quarter" idx="15" hasCustomPrompt="1"/>
          </p:nvPr>
        </p:nvSpPr>
        <p:spPr>
          <a:xfrm>
            <a:off x="304800" y="1905000"/>
            <a:ext cx="8534400" cy="3962400"/>
          </a:xfrm>
          <a:prstGeom prst="rect">
            <a:avLst/>
          </a:prstGeom>
        </p:spPr>
        <p:txBody>
          <a:bodyPr/>
          <a:lstStyle>
            <a:lvl1pPr marL="292608" indent="-292608">
              <a:spcBef>
                <a:spcPts val="1000"/>
              </a:spcBef>
              <a:buClr>
                <a:schemeClr val="accent2"/>
              </a:buClr>
              <a:buFont typeface="Arial" charset="0"/>
              <a:buChar char="•"/>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Anatomy is the science of structure and the relationships among structures.</a:t>
            </a:r>
          </a:p>
          <a:p>
            <a:pPr lvl="0"/>
            <a:r>
              <a:rPr lang="en-US" dirty="0"/>
              <a:t>Physiology is the science of body functions, that is, how the body parts work.</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662271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for Figure">
    <p:spTree>
      <p:nvGrpSpPr>
        <p:cNvPr id="1" name=""/>
        <p:cNvGrpSpPr/>
        <p:nvPr/>
      </p:nvGrpSpPr>
      <p:grpSpPr>
        <a:xfrm>
          <a:off x="0" y="0"/>
          <a:ext cx="0" cy="0"/>
          <a:chOff x="0" y="0"/>
          <a:chExt cx="0" cy="0"/>
        </a:xfrm>
      </p:grpSpPr>
      <p:sp>
        <p:nvSpPr>
          <p:cNvPr id="7" name="Content"/>
          <p:cNvSpPr>
            <a:spLocks noGrp="1"/>
          </p:cNvSpPr>
          <p:nvPr>
            <p:ph sz="quarter" idx="15" hasCustomPrompt="1"/>
          </p:nvPr>
        </p:nvSpPr>
        <p:spPr>
          <a:xfrm>
            <a:off x="304800" y="5029200"/>
            <a:ext cx="8534400" cy="1143000"/>
          </a:xfrm>
          <a:prstGeom prst="rect">
            <a:avLst/>
          </a:prstGeom>
        </p:spPr>
        <p:txBody>
          <a:bodyPr/>
          <a:lstStyle>
            <a:lvl1pPr marL="0" indent="0">
              <a:spcBef>
                <a:spcPts val="1000"/>
              </a:spcBef>
              <a:buFont typeface="Arial" charset="0"/>
              <a:buNone/>
              <a:defRPr sz="2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sz="2000" dirty="0"/>
              <a:t>Figure 4.5 Figure title placeholder</a:t>
            </a:r>
          </a:p>
          <a:p>
            <a:pPr lvl="0"/>
            <a:endParaRPr lang="en-US" dirty="0"/>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11" name="Content Placeholder 10"/>
          <p:cNvSpPr>
            <a:spLocks noGrp="1"/>
          </p:cNvSpPr>
          <p:nvPr>
            <p:ph sz="quarter" idx="16"/>
          </p:nvPr>
        </p:nvSpPr>
        <p:spPr>
          <a:xfrm>
            <a:off x="304800" y="1752600"/>
            <a:ext cx="8534400" cy="327660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8"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Section or Topic Heading</a:t>
            </a:r>
          </a:p>
        </p:txBody>
      </p:sp>
    </p:spTree>
    <p:extLst>
      <p:ext uri="{BB962C8B-B14F-4D97-AF65-F5344CB8AC3E}">
        <p14:creationId xmlns:p14="http://schemas.microsoft.com/office/powerpoint/2010/main" val="977103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460375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253979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Section or Topic Heading</a:t>
            </a:r>
          </a:p>
        </p:txBody>
      </p:sp>
      <p:sp>
        <p:nvSpPr>
          <p:cNvPr id="6" name="Content Placeholder 1"/>
          <p:cNvSpPr>
            <a:spLocks noGrp="1"/>
          </p:cNvSpPr>
          <p:nvPr>
            <p:ph sz="quarter" idx="16"/>
          </p:nvPr>
        </p:nvSpPr>
        <p:spPr>
          <a:xfrm>
            <a:off x="304800" y="1752600"/>
            <a:ext cx="4114800" cy="460375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7" name="Content Placeholder 2"/>
          <p:cNvSpPr>
            <a:spLocks noGrp="1"/>
          </p:cNvSpPr>
          <p:nvPr>
            <p:ph sz="quarter" idx="17"/>
          </p:nvPr>
        </p:nvSpPr>
        <p:spPr>
          <a:xfrm>
            <a:off x="4724400" y="1752600"/>
            <a:ext cx="4114800" cy="460375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3" name="Slide Number Placeholder "/>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12647604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Section or Topic Heading</a:t>
            </a:r>
          </a:p>
        </p:txBody>
      </p:sp>
      <p:sp>
        <p:nvSpPr>
          <p:cNvPr id="6" name="Content Placeholder 1"/>
          <p:cNvSpPr>
            <a:spLocks noGrp="1"/>
          </p:cNvSpPr>
          <p:nvPr>
            <p:ph sz="quarter" idx="16"/>
          </p:nvPr>
        </p:nvSpPr>
        <p:spPr>
          <a:xfrm>
            <a:off x="304800" y="1752600"/>
            <a:ext cx="4114800" cy="281940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7" name="Content Placeholder 2"/>
          <p:cNvSpPr>
            <a:spLocks noGrp="1"/>
          </p:cNvSpPr>
          <p:nvPr>
            <p:ph sz="quarter" idx="17"/>
          </p:nvPr>
        </p:nvSpPr>
        <p:spPr>
          <a:xfrm>
            <a:off x="4724400" y="1752600"/>
            <a:ext cx="4114800" cy="281940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9" name="Content Placeholder 8"/>
          <p:cNvSpPr>
            <a:spLocks noGrp="1"/>
          </p:cNvSpPr>
          <p:nvPr>
            <p:ph sz="quarter" idx="18"/>
          </p:nvPr>
        </p:nvSpPr>
        <p:spPr>
          <a:xfrm>
            <a:off x="2286000" y="4724400"/>
            <a:ext cx="4572000" cy="1489075"/>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6132984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Slide: Version A">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20738"/>
            <a:ext cx="8534400" cy="4452937"/>
          </a:xfrm>
          <a:prstGeom prst="rect">
            <a:avLst/>
          </a:prstGeom>
        </p:spPr>
        <p:txBody>
          <a:bodyPr/>
          <a:lstStyle>
            <a:lvl1pPr marL="0" indent="0">
              <a:buNone/>
              <a:defRPr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2" name="Title 1"/>
          <p:cNvSpPr>
            <a:spLocks noGrp="1"/>
          </p:cNvSpPr>
          <p:nvPr>
            <p:ph type="title" hasCustomPrompt="1"/>
          </p:nvPr>
        </p:nvSpPr>
        <p:spPr>
          <a:xfrm>
            <a:off x="304800" y="5350050"/>
            <a:ext cx="8534400" cy="309975"/>
          </a:xfrm>
          <a:prstGeom prst="rect">
            <a:avLst/>
          </a:prstGeom>
        </p:spPr>
        <p:txBody>
          <a:bodyPr/>
          <a:lstStyle>
            <a:lvl1pPr>
              <a:defRPr sz="2000" b="0">
                <a:latin typeface="Calibri" panose="020F0502020204030204" pitchFamily="34" charset="0"/>
                <a:cs typeface="Calibri" panose="020F0502020204030204" pitchFamily="34" charset="0"/>
              </a:defRPr>
            </a:lvl1pPr>
          </a:lstStyle>
          <a:p>
            <a:pPr lvl="0"/>
            <a:r>
              <a:rPr lang="en-US" sz="2000" dirty="0"/>
              <a:t>Figure Title</a:t>
            </a:r>
          </a:p>
        </p:txBody>
      </p:sp>
      <p:sp>
        <p:nvSpPr>
          <p:cNvPr id="8" name="Content Placeholder 7"/>
          <p:cNvSpPr>
            <a:spLocks noGrp="1"/>
          </p:cNvSpPr>
          <p:nvPr>
            <p:ph sz="quarter" idx="13" hasCustomPrompt="1"/>
          </p:nvPr>
        </p:nvSpPr>
        <p:spPr>
          <a:xfrm>
            <a:off x="304800" y="5780675"/>
            <a:ext cx="8534400" cy="467725"/>
          </a:xfrm>
          <a:prstGeom prst="rect">
            <a:avLst/>
          </a:prstGeom>
        </p:spPr>
        <p:txBody>
          <a:bodyPr/>
          <a:lstStyle>
            <a:lvl1pPr marL="0" indent="0">
              <a:buNone/>
              <a:defRPr sz="2000" b="0" i="0">
                <a:latin typeface="Calibri" panose="020F0502020204030204" pitchFamily="34" charset="0"/>
                <a:ea typeface="Calibri" panose="020F0502020204030204" pitchFamily="34" charset="0"/>
                <a:cs typeface="Calibri" panose="020F0502020204030204" pitchFamily="34" charset="0"/>
              </a:defRPr>
            </a:lvl1pPr>
          </a:lstStyle>
          <a:p>
            <a:pPr lvl="0"/>
            <a:r>
              <a:rPr lang="en-US" sz="2000" dirty="0"/>
              <a:t>Figure 4.5 Figure title placeholder</a:t>
            </a:r>
          </a:p>
        </p:txBody>
      </p:sp>
      <p:sp>
        <p:nvSpPr>
          <p:cNvPr id="6" name="Slide Number Placeholder 5"/>
          <p:cNvSpPr>
            <a:spLocks noGrp="1"/>
          </p:cNvSpPr>
          <p:nvPr>
            <p:ph type="sldNum" sz="quarter" idx="12"/>
          </p:nvPr>
        </p:nvSpPr>
        <p:spPr>
          <a:xfrm>
            <a:off x="6457950" y="6356350"/>
            <a:ext cx="2381250" cy="365125"/>
          </a:xfrm>
        </p:spPr>
        <p:txBody>
          <a:bodyPr/>
          <a:lstStyle/>
          <a:p>
            <a:fld id="{42181430-7FCB-BA4C-90CE-EB7ACCC9EC50}" type="slidenum">
              <a:rPr lang="en-US" smtClean="0"/>
              <a:t>‹#›</a:t>
            </a:fld>
            <a:endParaRPr lang="en-US" dirty="0"/>
          </a:p>
        </p:txBody>
      </p:sp>
      <p:sp>
        <p:nvSpPr>
          <p:cNvPr id="5" name="Footer Placeholder 4"/>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12667376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Slide: Version B">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20738"/>
            <a:ext cx="8534400" cy="4970462"/>
          </a:xfrm>
          <a:prstGeom prst="rect">
            <a:avLst/>
          </a:prstGeom>
        </p:spPr>
        <p:txBody>
          <a:bodyPr/>
          <a:lstStyle>
            <a:lvl1pPr marL="0" indent="0">
              <a:buNone/>
              <a:defRPr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4" name="Title 3"/>
          <p:cNvSpPr>
            <a:spLocks noGrp="1"/>
          </p:cNvSpPr>
          <p:nvPr>
            <p:ph type="title" hasCustomPrompt="1"/>
          </p:nvPr>
        </p:nvSpPr>
        <p:spPr>
          <a:xfrm>
            <a:off x="304800" y="5920581"/>
            <a:ext cx="8534400" cy="435770"/>
          </a:xfrm>
          <a:prstGeom prst="rect">
            <a:avLst/>
          </a:prstGeom>
        </p:spPr>
        <p:txBody>
          <a:bodyPr/>
          <a:lstStyle>
            <a:lvl1pPr algn="ctr">
              <a:defRPr>
                <a:latin typeface="Calibri" panose="020F0502020204030204" pitchFamily="34" charset="0"/>
                <a:cs typeface="Calibri" panose="020F0502020204030204" pitchFamily="34" charset="0"/>
              </a:defRPr>
            </a:lvl1pPr>
          </a:lstStyle>
          <a:p>
            <a:r>
              <a:rPr lang="en-US" dirty="0"/>
              <a:t>Image Title</a:t>
            </a:r>
          </a:p>
        </p:txBody>
      </p:sp>
      <p:sp>
        <p:nvSpPr>
          <p:cNvPr id="6" name="Slide Number Placeholder 5"/>
          <p:cNvSpPr>
            <a:spLocks noGrp="1"/>
          </p:cNvSpPr>
          <p:nvPr>
            <p:ph type="sldNum" sz="quarter" idx="12"/>
          </p:nvPr>
        </p:nvSpPr>
        <p:spPr>
          <a:xfrm>
            <a:off x="6457950" y="6356350"/>
            <a:ext cx="2381250" cy="365125"/>
          </a:xfrm>
        </p:spPr>
        <p:txBody>
          <a:bodyPr/>
          <a:lstStyle/>
          <a:p>
            <a:fld id="{42181430-7FCB-BA4C-90CE-EB7ACCC9EC50}" type="slidenum">
              <a:rPr lang="en-US" smtClean="0"/>
              <a:t>‹#›</a:t>
            </a:fld>
            <a:endParaRPr lang="en-US" dirty="0"/>
          </a:p>
        </p:txBody>
      </p:sp>
      <p:sp>
        <p:nvSpPr>
          <p:cNvPr id="5" name="Footer Placeholder 4"/>
          <p:cNvSpPr>
            <a:spLocks noGrp="1"/>
          </p:cNvSpPr>
          <p:nvPr>
            <p:ph type="ftr" sz="quarter" idx="11"/>
          </p:nvPr>
        </p:nvSpPr>
        <p:spPr/>
        <p:txBody>
          <a:bodyPr/>
          <a:lstStyle/>
          <a:p>
            <a:r>
              <a:rPr lang="en-US" dirty="0"/>
              <a:t>Copyright ©2019 John Wiley &amp; Son, Inc.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Outline: Version A">
    <p:spTree>
      <p:nvGrpSpPr>
        <p:cNvPr id="1" name=""/>
        <p:cNvGrpSpPr/>
        <p:nvPr/>
      </p:nvGrpSpPr>
      <p:grpSpPr>
        <a:xfrm>
          <a:off x="0" y="0"/>
          <a:ext cx="0" cy="0"/>
          <a:chOff x="0" y="0"/>
          <a:chExt cx="0" cy="0"/>
        </a:xfrm>
      </p:grpSpPr>
      <p:sp>
        <p:nvSpPr>
          <p:cNvPr id="13" name="COBBL"/>
          <p:cNvSpPr>
            <a:spLocks noGrp="1"/>
          </p:cNvSpPr>
          <p:nvPr>
            <p:ph sz="quarter" idx="10" hasCustomPrompt="1"/>
          </p:nvPr>
        </p:nvSpPr>
        <p:spPr>
          <a:xfrm>
            <a:off x="304800" y="1752600"/>
            <a:ext cx="8534400" cy="4495800"/>
          </a:xfrm>
          <a:prstGeom prst="rect">
            <a:avLst/>
          </a:prstGeom>
        </p:spPr>
        <p:txBody>
          <a:bodyPr/>
          <a:lstStyle>
            <a:lvl1pPr marL="295275" indent="-295275">
              <a:buClr>
                <a:schemeClr val="accent2"/>
              </a:buClr>
              <a:tabLst/>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p>
          <a:p>
            <a:pPr lvl="0"/>
            <a:r>
              <a:rPr lang="en-US" dirty="0"/>
              <a:t>It Is One-Column Only</a:t>
            </a:r>
          </a:p>
          <a:p>
            <a:pPr lvl="0"/>
            <a:r>
              <a:rPr lang="en-US" dirty="0"/>
              <a:t>This Outline Has H1 Headings Only</a:t>
            </a:r>
          </a:p>
          <a:p>
            <a:pPr lvl="0"/>
            <a:r>
              <a:rPr lang="en-US" dirty="0"/>
              <a:t>The Headings Are in Title Case, Matching the </a:t>
            </a:r>
            <a:r>
              <a:rPr lang="en-US" dirty="0" err="1"/>
              <a:t>eText</a:t>
            </a:r>
            <a:r>
              <a:rPr lang="en-US" dirty="0"/>
              <a:t>; This Can Vary by Title</a:t>
            </a:r>
          </a:p>
          <a:p>
            <a:pPr lvl="0"/>
            <a:r>
              <a:rPr lang="en-US" dirty="0"/>
              <a:t>This List Is Bulleted</a:t>
            </a:r>
          </a:p>
          <a:p>
            <a:pPr lvl="0"/>
            <a:r>
              <a:rPr lang="en-US" dirty="0"/>
              <a:t>The Outline Slide Has a Footer</a:t>
            </a:r>
          </a:p>
          <a:p>
            <a:pPr lvl="0"/>
            <a:r>
              <a:rPr lang="en-US" dirty="0"/>
              <a:t>Outline Items Usually Have No Ending Punctuation</a:t>
            </a:r>
          </a:p>
        </p:txBody>
      </p:sp>
      <p:sp>
        <p:nvSpPr>
          <p:cNvPr id="4" name="Slide Number Placeholder 3"/>
          <p:cNvSpPr>
            <a:spLocks noGrp="1"/>
          </p:cNvSpPr>
          <p:nvPr>
            <p:ph type="sldNum" sz="quarter" idx="12"/>
          </p:nvPr>
        </p:nvSpPr>
        <p:spPr/>
        <p:txBody>
          <a:bodyPr/>
          <a:lstStyle/>
          <a:p>
            <a:fld id="{67B19427-F580-D146-B60E-4CADEE75497F}" type="slidenum">
              <a:rPr lang="en-US" smtClean="0"/>
              <a:t>‹#›</a:t>
            </a:fld>
            <a:endParaRPr lang="en-US" dirty="0"/>
          </a:p>
        </p:txBody>
      </p:sp>
      <p:sp>
        <p:nvSpPr>
          <p:cNvPr id="3" name="Footer Placeholder 2"/>
          <p:cNvSpPr>
            <a:spLocks noGrp="1"/>
          </p:cNvSpPr>
          <p:nvPr>
            <p:ph type="ftr" sz="quarter" idx="11"/>
          </p:nvPr>
        </p:nvSpPr>
        <p:spPr/>
        <p:txBody>
          <a:bodyPr/>
          <a:lstStyle/>
          <a:p>
            <a:r>
              <a:rPr lang="en-US" dirty="0"/>
              <a:t>Copyright ©2019 John Wiley &amp; Son, Inc. </a:t>
            </a:r>
          </a:p>
        </p:txBody>
      </p:sp>
      <p:sp>
        <p:nvSpPr>
          <p:cNvPr id="2" name="Title 1"/>
          <p:cNvSpPr>
            <a:spLocks noGrp="1"/>
          </p:cNvSpPr>
          <p:nvPr>
            <p:ph type="title" hasCustomPrompt="1"/>
          </p:nvPr>
        </p:nvSpPr>
        <p:spPr>
          <a:xfrm>
            <a:off x="295274" y="777241"/>
            <a:ext cx="8543926"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866936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Outline: Version B">
    <p:spTree>
      <p:nvGrpSpPr>
        <p:cNvPr id="1" name=""/>
        <p:cNvGrpSpPr/>
        <p:nvPr/>
      </p:nvGrpSpPr>
      <p:grpSpPr>
        <a:xfrm>
          <a:off x="0" y="0"/>
          <a:ext cx="0" cy="0"/>
          <a:chOff x="0" y="0"/>
          <a:chExt cx="0" cy="0"/>
        </a:xfrm>
      </p:grpSpPr>
      <p:sp>
        <p:nvSpPr>
          <p:cNvPr id="6" name="COBBL 2-col"/>
          <p:cNvSpPr>
            <a:spLocks noGrp="1"/>
          </p:cNvSpPr>
          <p:nvPr>
            <p:ph sz="quarter" idx="12" hasCustomPrompt="1"/>
          </p:nvPr>
        </p:nvSpPr>
        <p:spPr>
          <a:xfrm>
            <a:off x="304800" y="1752600"/>
            <a:ext cx="8534400" cy="4419600"/>
          </a:xfrm>
          <a:prstGeom prst="rect">
            <a:avLst/>
          </a:prstGeom>
        </p:spPr>
        <p:txBody>
          <a:bodyPr numCol="2" spcCol="548640"/>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Two-Column</a:t>
            </a:r>
          </a:p>
          <a:p>
            <a:pPr lvl="0"/>
            <a:r>
              <a:rPr lang="en-US" dirty="0"/>
              <a:t>This Outline Has No Sub-lists</a:t>
            </a:r>
          </a:p>
          <a:p>
            <a:pPr lvl="0"/>
            <a:r>
              <a:rPr lang="en-US" dirty="0"/>
              <a:t>This List Is Bulleted</a:t>
            </a:r>
          </a:p>
          <a:p>
            <a:pPr lvl="0"/>
            <a:r>
              <a:rPr lang="en-US" dirty="0"/>
              <a:t>The Outline Slide Has A Footer</a:t>
            </a:r>
          </a:p>
          <a:p>
            <a:pPr lvl="0"/>
            <a:endParaRPr lang="en-US" dirty="0"/>
          </a:p>
          <a:p>
            <a:pPr lvl="0"/>
            <a:r>
              <a:rPr lang="en-US" dirty="0"/>
              <a:t>Outline Items Usually Have No Ending Punctuation</a:t>
            </a:r>
          </a:p>
          <a:p>
            <a:pPr lvl="0"/>
            <a:r>
              <a:rPr lang="en-US" dirty="0"/>
              <a:t>This is Another Heading</a:t>
            </a:r>
          </a:p>
          <a:p>
            <a:pPr lvl="0"/>
            <a:r>
              <a:rPr lang="en-US" dirty="0"/>
              <a:t>This is Another Heading</a:t>
            </a:r>
          </a:p>
        </p:txBody>
      </p:sp>
      <p:sp>
        <p:nvSpPr>
          <p:cNvPr id="7" name="Slide Number Placeholder 6"/>
          <p:cNvSpPr>
            <a:spLocks noGrp="1"/>
          </p:cNvSpPr>
          <p:nvPr>
            <p:ph type="sldNum" sz="quarter" idx="14"/>
          </p:nvPr>
        </p:nvSpPr>
        <p:spPr/>
        <p:txBody>
          <a:bodyPr/>
          <a:lstStyle/>
          <a:p>
            <a:fld id="{67B19427-F580-D146-B60E-4CADEE75497F}" type="slidenum">
              <a:rPr lang="en-US" smtClean="0"/>
              <a:t>‹#›</a:t>
            </a:fld>
            <a:endParaRPr lang="en-US" dirty="0"/>
          </a:p>
        </p:txBody>
      </p:sp>
      <p:sp>
        <p:nvSpPr>
          <p:cNvPr id="2" name="Footer Placeholder 1"/>
          <p:cNvSpPr>
            <a:spLocks noGrp="1"/>
          </p:cNvSpPr>
          <p:nvPr>
            <p:ph type="ftr" sz="quarter" idx="13"/>
          </p:nvPr>
        </p:nvSpPr>
        <p:spPr/>
        <p:txBody>
          <a:bodyPr/>
          <a:lstStyle/>
          <a:p>
            <a:r>
              <a:rPr lang="en-US" dirty="0"/>
              <a:t>Copyright ©2019 John Wiley &amp; Son, Inc. </a:t>
            </a:r>
          </a:p>
        </p:txBody>
      </p:sp>
      <p:sp>
        <p:nvSpPr>
          <p:cNvPr id="8"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993600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Outline: Version C1 (single#)">
    <p:spTree>
      <p:nvGrpSpPr>
        <p:cNvPr id="1" name=""/>
        <p:cNvGrpSpPr/>
        <p:nvPr/>
      </p:nvGrpSpPr>
      <p:grpSpPr>
        <a:xfrm>
          <a:off x="0" y="0"/>
          <a:ext cx="0" cy="0"/>
          <a:chOff x="0" y="0"/>
          <a:chExt cx="0" cy="0"/>
        </a:xfrm>
      </p:grpSpPr>
      <p:sp>
        <p:nvSpPr>
          <p:cNvPr id="6" name="COBNL"/>
          <p:cNvSpPr>
            <a:spLocks noGrp="1"/>
          </p:cNvSpPr>
          <p:nvPr>
            <p:ph sz="quarter" idx="12"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p>
          <a:p>
            <a:pPr lvl="0"/>
            <a:r>
              <a:rPr lang="en-US" dirty="0"/>
              <a:t>It Is One-Column Only</a:t>
            </a:r>
          </a:p>
          <a:p>
            <a:pPr lvl="0"/>
            <a:r>
              <a:rPr lang="en-US" dirty="0"/>
              <a:t>This Outline Has H1 Headings Only</a:t>
            </a:r>
          </a:p>
          <a:p>
            <a:pPr lvl="0"/>
            <a:r>
              <a:rPr lang="en-US" dirty="0"/>
              <a:t>The Headings Are in Title Case, Matching the </a:t>
            </a:r>
            <a:r>
              <a:rPr lang="en-US" dirty="0" err="1"/>
              <a:t>eText</a:t>
            </a:r>
            <a:r>
              <a:rPr lang="en-US" dirty="0"/>
              <a:t>; This Can Vary by Title</a:t>
            </a:r>
          </a:p>
          <a:p>
            <a:pPr lvl="0"/>
            <a:r>
              <a:rPr lang="en-US" dirty="0"/>
              <a:t>This List Is Numbered</a:t>
            </a:r>
          </a:p>
          <a:p>
            <a:pPr lvl="0"/>
            <a:r>
              <a:rPr lang="en-US" dirty="0"/>
              <a:t>The Outline Slide Has a Footer</a:t>
            </a:r>
          </a:p>
          <a:p>
            <a:pPr lvl="0"/>
            <a:r>
              <a:rPr lang="en-US" dirty="0"/>
              <a:t>Outline Items Usually Have No Ending Punctuation</a:t>
            </a:r>
          </a:p>
        </p:txBody>
      </p:sp>
      <p:sp>
        <p:nvSpPr>
          <p:cNvPr id="7" name="Slide Number Placeholder 6"/>
          <p:cNvSpPr>
            <a:spLocks noGrp="1"/>
          </p:cNvSpPr>
          <p:nvPr>
            <p:ph type="sldNum" sz="quarter" idx="14"/>
          </p:nvPr>
        </p:nvSpPr>
        <p:spPr/>
        <p:txBody>
          <a:bodyPr/>
          <a:lstStyle/>
          <a:p>
            <a:fld id="{67B19427-F580-D146-B60E-4CADEE75497F}" type="slidenum">
              <a:rPr lang="en-US" smtClean="0"/>
              <a:t>‹#›</a:t>
            </a:fld>
            <a:endParaRPr lang="en-US" dirty="0"/>
          </a:p>
        </p:txBody>
      </p:sp>
      <p:sp>
        <p:nvSpPr>
          <p:cNvPr id="2" name="Footer Placeholder 1"/>
          <p:cNvSpPr>
            <a:spLocks noGrp="1"/>
          </p:cNvSpPr>
          <p:nvPr>
            <p:ph type="ftr" sz="quarter" idx="13"/>
          </p:nvPr>
        </p:nvSpPr>
        <p:spPr/>
        <p:txBody>
          <a:bodyPr/>
          <a:lstStyle/>
          <a:p>
            <a:r>
              <a:rPr lang="en-US" dirty="0"/>
              <a:t>Copyright ©2019 John Wiley &amp; Son, Inc. </a:t>
            </a:r>
          </a:p>
        </p:txBody>
      </p:sp>
      <p:sp>
        <p:nvSpPr>
          <p:cNvPr id="8"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786427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Outline: Version C2 (double#)">
    <p:spTree>
      <p:nvGrpSpPr>
        <p:cNvPr id="1" name=""/>
        <p:cNvGrpSpPr/>
        <p:nvPr/>
      </p:nvGrpSpPr>
      <p:grpSpPr>
        <a:xfrm>
          <a:off x="0" y="0"/>
          <a:ext cx="0" cy="0"/>
          <a:chOff x="0" y="0"/>
          <a:chExt cx="0" cy="0"/>
        </a:xfrm>
      </p:grpSpPr>
      <p:sp>
        <p:nvSpPr>
          <p:cNvPr id="10" name="COBNL"/>
          <p:cNvSpPr>
            <a:spLocks noGrp="1"/>
          </p:cNvSpPr>
          <p:nvPr>
            <p:ph sz="quarter" idx="14" hasCustomPrompt="1"/>
          </p:nvPr>
        </p:nvSpPr>
        <p:spPr>
          <a:xfrm>
            <a:off x="304800" y="1752600"/>
            <a:ext cx="8534400" cy="4114800"/>
          </a:xfrm>
          <a:prstGeom prst="rect">
            <a:avLst/>
          </a:prstGeom>
        </p:spPr>
        <p:txBody>
          <a:bodyPr/>
          <a:lstStyle>
            <a:lvl1pPr marL="803275" indent="-803275">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This Is a Sample Outline for One-Column and Double-numbered</a:t>
            </a:r>
          </a:p>
          <a:p>
            <a:pPr lvl="0"/>
            <a:r>
              <a:rPr lang="en-US" dirty="0"/>
              <a:t>1.2	It is One-column Only</a:t>
            </a:r>
          </a:p>
          <a:p>
            <a:pPr lvl="0"/>
            <a:r>
              <a:rPr lang="en-US" dirty="0"/>
              <a:t>1.3	This Outline Has No Sub-lists</a:t>
            </a:r>
          </a:p>
          <a:p>
            <a:pPr lvl="0"/>
            <a:r>
              <a:rPr lang="en-US" dirty="0"/>
              <a:t>1.4	This List Is Double-numbered</a:t>
            </a:r>
          </a:p>
          <a:p>
            <a:pPr lvl="0"/>
            <a:r>
              <a:rPr lang="en-US" dirty="0"/>
              <a:t>1.5	The Outline Slide Has a Footer</a:t>
            </a:r>
          </a:p>
          <a:p>
            <a:pPr lvl="0"/>
            <a:r>
              <a:rPr lang="en-US" dirty="0"/>
              <a:t>10.6	Outline Items Usually Have No Ending Punctuation</a:t>
            </a:r>
          </a:p>
        </p:txBody>
      </p:sp>
      <p:sp>
        <p:nvSpPr>
          <p:cNvPr id="8" name="Slide Number Placeholder 7"/>
          <p:cNvSpPr>
            <a:spLocks noGrp="1"/>
          </p:cNvSpPr>
          <p:nvPr>
            <p:ph type="sldNum" sz="quarter" idx="16"/>
          </p:nvPr>
        </p:nvSpPr>
        <p:spPr/>
        <p:txBody>
          <a:bodyPr/>
          <a:lstStyle/>
          <a:p>
            <a:fld id="{67B19427-F580-D146-B60E-4CADEE75497F}" type="slidenum">
              <a:rPr lang="en-US" smtClean="0"/>
              <a:t>‹#›</a:t>
            </a:fld>
            <a:endParaRPr lang="en-US" dirty="0"/>
          </a:p>
        </p:txBody>
      </p:sp>
      <p:sp>
        <p:nvSpPr>
          <p:cNvPr id="2" name="Footer Placeholder 1"/>
          <p:cNvSpPr>
            <a:spLocks noGrp="1"/>
          </p:cNvSpPr>
          <p:nvPr>
            <p:ph type="ftr" sz="quarter" idx="15"/>
          </p:nvPr>
        </p:nvSpPr>
        <p:spPr/>
        <p:txBody>
          <a:bodyPr/>
          <a:lstStyle/>
          <a:p>
            <a:r>
              <a:rPr lang="en-US" dirty="0"/>
              <a:t>Copyright ©2019 John Wiley &amp; Son, Inc. </a:t>
            </a:r>
          </a:p>
        </p:txBody>
      </p:sp>
      <p:sp>
        <p:nvSpPr>
          <p:cNvPr id="6"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123572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Outline: Version D">
    <p:spTree>
      <p:nvGrpSpPr>
        <p:cNvPr id="1" name=""/>
        <p:cNvGrpSpPr/>
        <p:nvPr/>
      </p:nvGrpSpPr>
      <p:grpSpPr>
        <a:xfrm>
          <a:off x="0" y="0"/>
          <a:ext cx="0" cy="0"/>
          <a:chOff x="0" y="0"/>
          <a:chExt cx="0" cy="0"/>
        </a:xfrm>
      </p:grpSpPr>
      <p:sp>
        <p:nvSpPr>
          <p:cNvPr id="8" name="COBBL"/>
          <p:cNvSpPr>
            <a:spLocks noGrp="1"/>
          </p:cNvSpPr>
          <p:nvPr>
            <p:ph sz="quarter" idx="12" hasCustomPrompt="1"/>
          </p:nvPr>
        </p:nvSpPr>
        <p:spPr>
          <a:xfrm>
            <a:off x="304800" y="1752600"/>
            <a:ext cx="8534400" cy="4495800"/>
          </a:xfrm>
          <a:prstGeom prst="rect">
            <a:avLst/>
          </a:prstGeom>
        </p:spPr>
        <p:txBody>
          <a:bodyPr/>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621792" marR="0" indent="-320040" algn="l" defTabSz="914400" rtl="0" eaLnBrk="1" fontAlgn="auto" latinLnBrk="0" hangingPunct="1">
              <a:lnSpc>
                <a:spcPct val="90000"/>
              </a:lnSpc>
              <a:spcBef>
                <a:spcPts val="500"/>
              </a:spcBef>
              <a:spcAft>
                <a:spcPts val="0"/>
              </a:spcAft>
              <a:buClr>
                <a:schemeClr val="accent2"/>
              </a:buClr>
              <a:buSzPct val="80000"/>
              <a:buFont typeface="Courier New" charset="0"/>
              <a:buChar char="o"/>
              <a:tabLst/>
              <a:defRPr sz="2600" b="0" i="0" baseline="0">
                <a:latin typeface="Calibri" panose="020F0502020204030204" pitchFamily="34" charset="0"/>
                <a:ea typeface="Calibri" panose="020F0502020204030204" pitchFamily="34" charset="0"/>
                <a:cs typeface="Calibri" panose="020F0502020204030204" pitchFamily="34"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1-Column </a:t>
            </a:r>
          </a:p>
          <a:p>
            <a:pPr lvl="1"/>
            <a:r>
              <a:rPr lang="en-US" dirty="0"/>
              <a:t>It Has H2s</a:t>
            </a:r>
          </a:p>
          <a:p>
            <a:pPr lvl="0"/>
            <a:r>
              <a:rPr lang="en-US" dirty="0"/>
              <a:t>It Is One-column Only</a:t>
            </a:r>
          </a:p>
          <a:p>
            <a:pPr lvl="1"/>
            <a:r>
              <a:rPr lang="en-US" dirty="0"/>
              <a:t>It Will Probably Not Have Art</a:t>
            </a:r>
          </a:p>
          <a:p>
            <a:pPr lvl="0"/>
            <a:r>
              <a:rPr lang="en-US" dirty="0"/>
              <a:t>This Is a Bulleted List</a:t>
            </a:r>
          </a:p>
          <a:p>
            <a:pPr lvl="1"/>
            <a:r>
              <a:rPr lang="en-US" dirty="0"/>
              <a:t>Make Sure That Any Links Included Here, for Any Reason, Have Descriptive Hyperlinks</a:t>
            </a:r>
          </a:p>
          <a:p>
            <a:pPr lvl="0"/>
            <a:r>
              <a:rPr lang="en-US" dirty="0"/>
              <a:t>Outline Items Usually Have No Ending Punctuation</a:t>
            </a:r>
          </a:p>
          <a:p>
            <a:pPr lvl="1"/>
            <a:r>
              <a:rPr lang="en-US" dirty="0"/>
              <a:t>There is a Footer</a:t>
            </a:r>
          </a:p>
        </p:txBody>
      </p:sp>
      <p:sp>
        <p:nvSpPr>
          <p:cNvPr id="4" name="Slide Number Placeholder 3"/>
          <p:cNvSpPr>
            <a:spLocks noGrp="1"/>
          </p:cNvSpPr>
          <p:nvPr>
            <p:ph type="sldNum" sz="quarter" idx="11"/>
          </p:nvPr>
        </p:nvSpPr>
        <p:spPr/>
        <p:txBody>
          <a:bodyPr/>
          <a:lstStyle/>
          <a:p>
            <a:fld id="{67B19427-F580-D146-B60E-4CADEE75497F}" type="slidenum">
              <a:rPr lang="en-US" smtClean="0"/>
              <a:pPr/>
              <a:t>‹#›</a:t>
            </a:fld>
            <a:endParaRPr lang="en-US" dirty="0"/>
          </a:p>
        </p:txBody>
      </p:sp>
      <p:sp>
        <p:nvSpPr>
          <p:cNvPr id="3" name="Footer Placeholder 2"/>
          <p:cNvSpPr>
            <a:spLocks noGrp="1"/>
          </p:cNvSpPr>
          <p:nvPr>
            <p:ph type="ftr" sz="quarter" idx="10"/>
          </p:nvPr>
        </p:nvSpPr>
        <p:spPr/>
        <p:txBody>
          <a:bodyPr/>
          <a:lstStyle/>
          <a:p>
            <a:r>
              <a:rPr lang="en-US" dirty="0"/>
              <a:t>Copyright ©2019 John Wiley &amp; Son, Inc. </a:t>
            </a:r>
          </a:p>
        </p:txBody>
      </p:sp>
      <p:sp>
        <p:nvSpPr>
          <p:cNvPr id="6"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837909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Outline: Version E1 (single#)">
    <p:spTree>
      <p:nvGrpSpPr>
        <p:cNvPr id="1" name=""/>
        <p:cNvGrpSpPr/>
        <p:nvPr/>
      </p:nvGrpSpPr>
      <p:grpSpPr>
        <a:xfrm>
          <a:off x="0" y="0"/>
          <a:ext cx="0" cy="0"/>
          <a:chOff x="0" y="0"/>
          <a:chExt cx="0" cy="0"/>
        </a:xfrm>
      </p:grpSpPr>
      <p:sp>
        <p:nvSpPr>
          <p:cNvPr id="6" name="COBNL"/>
          <p:cNvSpPr>
            <a:spLocks noGrp="1"/>
          </p:cNvSpPr>
          <p:nvPr>
            <p:ph sz="quarter" idx="14" hasCustomPrompt="1"/>
          </p:nvPr>
        </p:nvSpPr>
        <p:spPr>
          <a:xfrm>
            <a:off x="304800" y="1752600"/>
            <a:ext cx="8534400" cy="4419600"/>
          </a:xfrm>
          <a:prstGeom prst="rect">
            <a:avLst/>
          </a:prstGeom>
        </p:spPr>
        <p:txBody>
          <a:bodyPr/>
          <a:lstStyle>
            <a:lvl1pPr marL="465138" indent="-465138">
              <a:buClr>
                <a:schemeClr val="accent2"/>
              </a:buClr>
              <a:buFont typeface="+mj-lt"/>
              <a:buAutoNum type="arabicPeriod"/>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803275" indent="-282575">
              <a:buClr>
                <a:schemeClr val="accent2"/>
              </a:buClr>
              <a:tabLst/>
              <a:defRPr sz="2600" b="0" i="0" baseline="0">
                <a:latin typeface="Calibri" panose="020F0502020204030204" pitchFamily="34" charset="0"/>
                <a:ea typeface="Calibri" panose="020F0502020204030204" pitchFamily="34" charset="0"/>
                <a:cs typeface="Calibri" panose="020F0502020204030204" pitchFamily="34"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600" b="0" i="0">
                <a:solidFill>
                  <a:schemeClr val="accent2"/>
                </a:solidFill>
                <a:latin typeface="Calibri" panose="020F0502020204030204" pitchFamily="34" charset="0"/>
                <a:ea typeface="Calibri" panose="020F0502020204030204" pitchFamily="34" charset="0"/>
                <a:cs typeface="Calibri" panose="020F0502020204030204" pitchFamily="34" charset="0"/>
              </a:defRPr>
            </a:lvl3pPr>
          </a:lstStyle>
          <a:p>
            <a:pPr lvl="0"/>
            <a:r>
              <a:rPr lang="en-US" dirty="0"/>
              <a:t>This Is a Sample Outline for One-Column and single number</a:t>
            </a:r>
          </a:p>
          <a:p>
            <a:pPr lvl="1"/>
            <a:r>
              <a:rPr lang="en-US" dirty="0"/>
              <a:t>The H2 Level Does Not Have a Number</a:t>
            </a:r>
          </a:p>
          <a:p>
            <a:pPr lvl="2"/>
            <a:r>
              <a:rPr lang="en-US" dirty="0"/>
              <a:t>One of the Subheadings May Be a Special Feature  </a:t>
            </a:r>
          </a:p>
          <a:p>
            <a:pPr lvl="0"/>
            <a:r>
              <a:rPr lang="en-US" dirty="0"/>
              <a:t>This Outline Has Two Levels</a:t>
            </a:r>
          </a:p>
          <a:p>
            <a:pPr lvl="1"/>
            <a:r>
              <a:rPr lang="en-US" dirty="0"/>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dirty="0"/>
              <a:t>Special Feature</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Copyright ©2019 John Wiley &amp; Son, Inc. </a:t>
            </a:r>
          </a:p>
        </p:txBody>
      </p:sp>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263432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Outline: Version E2 (double#)">
    <p:spTree>
      <p:nvGrpSpPr>
        <p:cNvPr id="1" name=""/>
        <p:cNvGrpSpPr/>
        <p:nvPr/>
      </p:nvGrpSpPr>
      <p:grpSpPr>
        <a:xfrm>
          <a:off x="0" y="0"/>
          <a:ext cx="0" cy="0"/>
          <a:chOff x="0" y="0"/>
          <a:chExt cx="0" cy="0"/>
        </a:xfrm>
      </p:grpSpPr>
      <p:sp>
        <p:nvSpPr>
          <p:cNvPr id="6" name="COBNL"/>
          <p:cNvSpPr>
            <a:spLocks noGrp="1"/>
          </p:cNvSpPr>
          <p:nvPr>
            <p:ph sz="quarter" idx="14" hasCustomPrompt="1"/>
          </p:nvPr>
        </p:nvSpPr>
        <p:spPr>
          <a:xfrm>
            <a:off x="304800" y="1752600"/>
            <a:ext cx="8534400" cy="4343400"/>
          </a:xfrm>
          <a:prstGeom prst="rect">
            <a:avLst/>
          </a:prstGeom>
        </p:spPr>
        <p:txBody>
          <a:bodyPr/>
          <a:lstStyle>
            <a:lvl1pPr marL="803275" indent="-803275">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1143000" indent="-292608">
              <a:buClr>
                <a:schemeClr val="accent2"/>
              </a:buClr>
              <a:defRPr sz="2600" b="0" i="0" baseline="0">
                <a:latin typeface="Calibri" panose="020F0502020204030204" pitchFamily="34" charset="0"/>
                <a:ea typeface="Calibri" panose="020F0502020204030204" pitchFamily="34" charset="0"/>
                <a:cs typeface="Calibri" panose="020F0502020204030204" pitchFamily="34" charset="0"/>
              </a:defRPr>
            </a:lvl2pPr>
            <a:lvl3pPr marL="1143000" marR="0" indent="-292608" algn="l" defTabSz="914400" rtl="0" eaLnBrk="1" fontAlgn="auto" latinLnBrk="0" hangingPunct="1">
              <a:lnSpc>
                <a:spcPct val="90000"/>
              </a:lnSpc>
              <a:spcBef>
                <a:spcPts val="500"/>
              </a:spcBef>
              <a:spcAft>
                <a:spcPts val="0"/>
              </a:spcAft>
              <a:buClrTx/>
              <a:buSzTx/>
              <a:buFont typeface="Arial"/>
              <a:buChar char="•"/>
              <a:tabLst/>
              <a:defRPr sz="2600" b="0" i="0">
                <a:solidFill>
                  <a:schemeClr val="accent2"/>
                </a:solidFill>
                <a:latin typeface="Calibri" panose="020F0502020204030204" pitchFamily="34" charset="0"/>
                <a:ea typeface="Calibri" panose="020F0502020204030204" pitchFamily="34" charset="0"/>
                <a:cs typeface="Calibri" panose="020F0502020204030204" pitchFamily="34" charset="0"/>
              </a:defRPr>
            </a:lvl3pPr>
          </a:lstStyle>
          <a:p>
            <a:pPr lvl="0"/>
            <a:r>
              <a:rPr lang="en-US" dirty="0"/>
              <a:t>1.1	This Is a Sample Outline for One-Column and Double-numbered</a:t>
            </a:r>
          </a:p>
          <a:p>
            <a:pPr lvl="1"/>
            <a:r>
              <a:rPr lang="en-US" dirty="0"/>
              <a:t>The H2 Level Does Not Have a Number</a:t>
            </a:r>
          </a:p>
          <a:p>
            <a:pPr lvl="2"/>
            <a:r>
              <a:rPr lang="en-US" dirty="0"/>
              <a:t>One of the Subheadings May Be a Special Feature </a:t>
            </a:r>
          </a:p>
          <a:p>
            <a:pPr lvl="0"/>
            <a:r>
              <a:rPr lang="en-US" dirty="0"/>
              <a:t>10.2	This Outline Has Two Levels</a:t>
            </a:r>
          </a:p>
          <a:p>
            <a:pPr lvl="1"/>
            <a:r>
              <a:rPr lang="en-US" dirty="0"/>
              <a:t>Outline Items Usually Have No Ending Punctuation</a:t>
            </a:r>
          </a:p>
          <a:p>
            <a:pPr lvl="2"/>
            <a:r>
              <a:rPr lang="en-US" dirty="0"/>
              <a:t>Special Feature </a:t>
            </a:r>
          </a:p>
        </p:txBody>
      </p:sp>
      <p:sp>
        <p:nvSpPr>
          <p:cNvPr id="4" name="Slide Number Placeholder 3"/>
          <p:cNvSpPr>
            <a:spLocks noGrp="1"/>
          </p:cNvSpPr>
          <p:nvPr>
            <p:ph type="sldNum" sz="quarter" idx="11"/>
          </p:nvPr>
        </p:nvSpPr>
        <p:spPr/>
        <p:txBody>
          <a:bodyPr/>
          <a:lstStyle/>
          <a:p>
            <a:fld id="{67B19427-F580-D146-B60E-4CADEE75497F}" type="slidenum">
              <a:rPr lang="en-US" smtClean="0"/>
              <a:pPr/>
              <a:t>‹#›</a:t>
            </a:fld>
            <a:endParaRPr lang="en-US" dirty="0"/>
          </a:p>
        </p:txBody>
      </p:sp>
      <p:sp>
        <p:nvSpPr>
          <p:cNvPr id="3" name="Footer Placeholder 2"/>
          <p:cNvSpPr>
            <a:spLocks noGrp="1"/>
          </p:cNvSpPr>
          <p:nvPr>
            <p:ph type="ftr" sz="quarter" idx="10"/>
          </p:nvPr>
        </p:nvSpPr>
        <p:spPr/>
        <p:txBody>
          <a:bodyPr/>
          <a:lstStyle/>
          <a:p>
            <a:r>
              <a:rPr lang="en-US" dirty="0"/>
              <a:t>Copyright ©2019 John Wiley &amp; Son, Inc. </a:t>
            </a:r>
          </a:p>
        </p:txBody>
      </p:sp>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04265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theme" Target="../theme/theme6.xml"/><Relationship Id="rId4" Type="http://schemas.openxmlformats.org/officeDocument/2006/relationships/slideLayout" Target="../slideLayouts/slideLayout25.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304800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3880275"/>
      </p:ext>
    </p:extLst>
  </p:cSld>
  <p:clrMap bg1="lt1" tx1="dk1" bg2="lt2" tx2="dk2" accent1="accent1" accent2="accent2" accent3="accent3" accent4="accent4" accent5="accent5" accent6="accent6" hlink="hlink" folHlink="folHlink"/>
  <p:sldLayoutIdLst>
    <p:sldLayoutId id="2147483940" r:id="rId1"/>
    <p:sldLayoutId id="2147483941" r:id="rId2"/>
  </p:sldLayoutIdLst>
  <p:hf hdr="0" dt="0"/>
  <p:txStyles>
    <p:titleStyle>
      <a:lvl1pPr algn="ctr" defTabSz="914400" rtl="0" eaLnBrk="1" latinLnBrk="0" hangingPunct="1">
        <a:lnSpc>
          <a:spcPct val="90000"/>
        </a:lnSpc>
        <a:spcBef>
          <a:spcPct val="0"/>
        </a:spcBef>
        <a:buNone/>
        <a:defRPr sz="110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Copyright ©2019 John Wiley &amp; Son, Inc. </a:t>
            </a:r>
          </a:p>
        </p:txBody>
      </p:sp>
    </p:spTree>
    <p:extLst>
      <p:ext uri="{BB962C8B-B14F-4D97-AF65-F5344CB8AC3E}">
        <p14:creationId xmlns:p14="http://schemas.microsoft.com/office/powerpoint/2010/main" val="1611586285"/>
      </p:ext>
    </p:extLst>
  </p:cSld>
  <p:clrMap bg1="lt1" tx1="dk1" bg2="lt2" tx2="dk2" accent1="accent1" accent2="accent2" accent3="accent3" accent4="accent4" accent5="accent5" accent6="accent6" hlink="hlink" folHlink="folHlink"/>
  <p:sldLayoutIdLst>
    <p:sldLayoutId id="2147483937" r:id="rId1"/>
    <p:sldLayoutId id="2147483942" r:id="rId2"/>
    <p:sldLayoutId id="2147483956" r:id="rId3"/>
    <p:sldLayoutId id="2147483955" r:id="rId4"/>
    <p:sldLayoutId id="2147483957" r:id="rId5"/>
    <p:sldLayoutId id="2147483959" r:id="rId6"/>
    <p:sldLayoutId id="2147483958" r:id="rId7"/>
    <p:sldLayoutId id="2147483960" r:id="rId8"/>
    <p:sldLayoutId id="2147483961" r:id="rId9"/>
    <p:sldLayoutId id="2147483962" r:id="rId10"/>
    <p:sldLayoutId id="2147483963" r:id="rId11"/>
    <p:sldLayoutId id="2147483980" r:id="rId12"/>
    <p:sldLayoutId id="214748398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Copyright ©2019 John Wiley &amp; Son, Inc. </a:t>
            </a:r>
          </a:p>
        </p:txBody>
      </p:sp>
    </p:spTree>
    <p:extLst>
      <p:ext uri="{BB962C8B-B14F-4D97-AF65-F5344CB8AC3E}">
        <p14:creationId xmlns:p14="http://schemas.microsoft.com/office/powerpoint/2010/main" val="1811935529"/>
      </p:ext>
    </p:extLst>
  </p:cSld>
  <p:clrMap bg1="lt1" tx1="dk1" bg2="lt2" tx2="dk2" accent1="accent1" accent2="accent2" accent3="accent3" accent4="accent4" accent5="accent5" accent6="accent6" hlink="hlink" folHlink="folHlink"/>
  <p:sldLayoutIdLst>
    <p:sldLayoutId id="2147483944" r:id="rId1"/>
    <p:sldLayoutId id="2147483964"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Copyright ©2019 John Wiley &amp; Son, Inc. </a:t>
            </a:r>
          </a:p>
        </p:txBody>
      </p:sp>
    </p:spTree>
    <p:extLst>
      <p:ext uri="{BB962C8B-B14F-4D97-AF65-F5344CB8AC3E}">
        <p14:creationId xmlns:p14="http://schemas.microsoft.com/office/powerpoint/2010/main" val="332194706"/>
      </p:ext>
    </p:extLst>
  </p:cSld>
  <p:clrMap bg1="lt1" tx1="dk1" bg2="lt2" tx2="dk2" accent1="accent1" accent2="accent2" accent3="accent3" accent4="accent4" accent5="accent5" accent6="accent6" hlink="hlink" folHlink="folHlink"/>
  <p:sldLayoutIdLst>
    <p:sldLayoutId id="2147483966" r:id="rId1"/>
    <p:sldLayoutId id="2147483967"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Copyright ©2019 John Wiley &amp; Son, Inc. </a:t>
            </a:r>
          </a:p>
        </p:txBody>
      </p:sp>
    </p:spTree>
    <p:extLst>
      <p:ext uri="{BB962C8B-B14F-4D97-AF65-F5344CB8AC3E}">
        <p14:creationId xmlns:p14="http://schemas.microsoft.com/office/powerpoint/2010/main" val="1616953850"/>
      </p:ext>
    </p:extLst>
  </p:cSld>
  <p:clrMap bg1="lt1" tx1="dk1" bg2="lt2" tx2="dk2" accent1="accent1" accent2="accent2" accent3="accent3" accent4="accent4" accent5="accent5" accent6="accent6" hlink="hlink" folHlink="folHlink"/>
  <p:sldLayoutIdLst>
    <p:sldLayoutId id="2147483969" r:id="rId1"/>
    <p:sldLayoutId id="214748397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Copyright ©2019 John Wiley &amp; Son, Inc. </a:t>
            </a:r>
          </a:p>
        </p:txBody>
      </p:sp>
    </p:spTree>
    <p:extLst>
      <p:ext uri="{BB962C8B-B14F-4D97-AF65-F5344CB8AC3E}">
        <p14:creationId xmlns:p14="http://schemas.microsoft.com/office/powerpoint/2010/main" val="30262573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028950" y="640080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Copyright ©2018 John Wiley &amp; Son, Inc.</a:t>
            </a:r>
          </a:p>
          <a:p>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181430-7FCB-BA4C-90CE-EB7ACCC9EC50}" type="slidenum">
              <a:rPr lang="en-US" smtClean="0"/>
              <a:t>‹#›</a:t>
            </a:fld>
            <a:endParaRPr lang="en-US" dirty="0"/>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16900"/>
      </p:ext>
    </p:extLst>
  </p:cSld>
  <p:clrMap bg1="lt1" tx1="dk1" bg2="lt2" tx2="dk2" accent1="accent1" accent2="accent2" accent3="accent3" accent4="accent4" accent5="accent5" accent6="accent6" hlink="hlink" folHlink="folHlink"/>
  <p:sldLayoutIdLst>
    <p:sldLayoutId id="2147483978" r:id="rId1"/>
    <p:sldLayoutId id="2147483979" r:id="rId2"/>
  </p:sldLayoutIdLst>
  <p:hf hdr="0" dt="0"/>
  <p:txStyles>
    <p:titleStyle>
      <a:lvl1pPr algn="l" defTabSz="914400" rtl="0" eaLnBrk="1" latinLnBrk="0" hangingPunct="1">
        <a:lnSpc>
          <a:spcPct val="90000"/>
        </a:lnSpc>
        <a:spcBef>
          <a:spcPct val="0"/>
        </a:spcBef>
        <a:buNone/>
        <a:defRPr sz="1600" b="0" i="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5.xml"/><Relationship Id="rId5" Type="http://schemas.openxmlformats.org/officeDocument/2006/relationships/image" Target="../media/image88.png"/><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5.xml"/><Relationship Id="rId5" Type="http://schemas.openxmlformats.org/officeDocument/2006/relationships/image" Target="../media/image96.png"/><Relationship Id="rId4" Type="http://schemas.openxmlformats.org/officeDocument/2006/relationships/image" Target="../media/image95.png"/></Relationships>
</file>

<file path=ppt/slides/_rels/slide8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10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10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10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52400" y="381000"/>
            <a:ext cx="8839200" cy="1042431"/>
          </a:xfrm>
        </p:spPr>
        <p:txBody>
          <a:bodyPr anchor="ctr" anchorCtr="0"/>
          <a:lstStyle/>
          <a:p>
            <a:r>
              <a:rPr lang="en-US" dirty="0"/>
              <a:t>Financial Accounting</a:t>
            </a:r>
          </a:p>
        </p:txBody>
      </p:sp>
      <p:sp>
        <p:nvSpPr>
          <p:cNvPr id="3" name="Edition"/>
          <p:cNvSpPr>
            <a:spLocks noGrp="1"/>
          </p:cNvSpPr>
          <p:nvPr>
            <p:ph sz="quarter" idx="17"/>
          </p:nvPr>
        </p:nvSpPr>
        <p:spPr>
          <a:xfrm>
            <a:off x="152400" y="1553598"/>
            <a:ext cx="8839200" cy="503802"/>
          </a:xfrm>
        </p:spPr>
        <p:txBody>
          <a:bodyPr/>
          <a:lstStyle/>
          <a:p>
            <a:r>
              <a:rPr lang="en-US" dirty="0"/>
              <a:t>IFRS 4th Edition</a:t>
            </a:r>
          </a:p>
        </p:txBody>
      </p:sp>
      <p:sp>
        <p:nvSpPr>
          <p:cNvPr id="5" name="CN"/>
          <p:cNvSpPr>
            <a:spLocks noGrp="1"/>
          </p:cNvSpPr>
          <p:nvPr>
            <p:ph sz="quarter" idx="19"/>
          </p:nvPr>
        </p:nvSpPr>
        <p:spPr>
          <a:xfrm>
            <a:off x="152400" y="3810000"/>
            <a:ext cx="8839200" cy="533400"/>
          </a:xfrm>
        </p:spPr>
        <p:txBody>
          <a:bodyPr/>
          <a:lstStyle/>
          <a:p>
            <a:r>
              <a:rPr lang="en-US" b="1" dirty="0"/>
              <a:t>Chapter 3</a:t>
            </a:r>
          </a:p>
        </p:txBody>
      </p:sp>
      <p:sp>
        <p:nvSpPr>
          <p:cNvPr id="6" name="CT"/>
          <p:cNvSpPr>
            <a:spLocks noGrp="1"/>
          </p:cNvSpPr>
          <p:nvPr>
            <p:ph sz="quarter" idx="20"/>
          </p:nvPr>
        </p:nvSpPr>
        <p:spPr>
          <a:xfrm>
            <a:off x="554182" y="4615818"/>
            <a:ext cx="8035636" cy="1251285"/>
          </a:xfrm>
        </p:spPr>
        <p:txBody>
          <a:bodyPr/>
          <a:lstStyle/>
          <a:p>
            <a:pPr>
              <a:spcBef>
                <a:spcPts val="0"/>
              </a:spcBef>
            </a:pPr>
            <a:r>
              <a:rPr lang="en-US" sz="4800" dirty="0"/>
              <a:t>Adjusting the Accounts</a:t>
            </a:r>
          </a:p>
        </p:txBody>
      </p:sp>
      <p:sp>
        <p:nvSpPr>
          <p:cNvPr id="12" name="Author"/>
          <p:cNvSpPr>
            <a:spLocks noGrp="1"/>
          </p:cNvSpPr>
          <p:nvPr>
            <p:ph sz="quarter" idx="4294967295"/>
          </p:nvPr>
        </p:nvSpPr>
        <p:spPr>
          <a:xfrm>
            <a:off x="152400" y="2211324"/>
            <a:ext cx="8839200" cy="531876"/>
          </a:xfrm>
          <a:prstGeom prst="rect">
            <a:avLst/>
          </a:prstGeom>
        </p:spPr>
        <p:txBody>
          <a:bodyPr/>
          <a:lstStyle/>
          <a:p>
            <a:pPr marL="0" indent="0" algn="ctr">
              <a:buNone/>
            </a:pPr>
            <a:r>
              <a:rPr lang="en-US" dirty="0">
                <a:solidFill>
                  <a:schemeClr val="accent2"/>
                </a:solidFill>
                <a:latin typeface="Calibri" panose="020F0502020204030204" pitchFamily="34" charset="0"/>
                <a:ea typeface="STIX" charset="0"/>
                <a:cs typeface="STIX" charset="0"/>
              </a:rPr>
              <a:t>Weygandt </a:t>
            </a:r>
            <a:r>
              <a:rPr lang="en-US" dirty="0">
                <a:solidFill>
                  <a:srgbClr val="990000"/>
                </a:solidFill>
                <a:ea typeface="STIX" charset="0"/>
                <a:cs typeface="STIX" charset="0"/>
              </a:rPr>
              <a:t>● </a:t>
            </a:r>
            <a:r>
              <a:rPr lang="en-US" dirty="0">
                <a:solidFill>
                  <a:schemeClr val="accent2"/>
                </a:solidFill>
                <a:latin typeface="Calibri" panose="020F0502020204030204" pitchFamily="34" charset="0"/>
                <a:ea typeface="STIX" charset="0"/>
                <a:cs typeface="STIX" charset="0"/>
              </a:rPr>
              <a:t>Kimmel </a:t>
            </a:r>
            <a:r>
              <a:rPr lang="en-US" dirty="0">
                <a:solidFill>
                  <a:srgbClr val="990000"/>
                </a:solidFill>
                <a:ea typeface="STIX" charset="0"/>
                <a:cs typeface="STIX" charset="0"/>
              </a:rPr>
              <a:t>● Kieso</a:t>
            </a:r>
          </a:p>
        </p:txBody>
      </p:sp>
    </p:spTree>
    <p:extLst>
      <p:ext uri="{BB962C8B-B14F-4D97-AF65-F5344CB8AC3E}">
        <p14:creationId xmlns:p14="http://schemas.microsoft.com/office/powerpoint/2010/main" val="915327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pPr algn="ctr"/>
            <a:r>
              <a:rPr lang="en-US" sz="4000" b="1" dirty="0">
                <a:solidFill>
                  <a:schemeClr val="accent2"/>
                </a:solidFill>
                <a:latin typeface="Calibri" panose="020F0502020204030204" pitchFamily="34" charset="0"/>
                <a:cs typeface="Calibri" panose="020F0502020204030204" pitchFamily="34" charset="0"/>
              </a:rPr>
              <a:t>Recognizing Revenues and Expenses</a:t>
            </a:r>
          </a:p>
        </p:txBody>
      </p:sp>
      <p:sp>
        <p:nvSpPr>
          <p:cNvPr id="6" name="Slide Number Placeholder "/>
          <p:cNvSpPr>
            <a:spLocks noGrp="1"/>
          </p:cNvSpPr>
          <p:nvPr>
            <p:ph type="sldNum" sz="quarter" idx="10"/>
          </p:nvPr>
        </p:nvSpPr>
        <p:spPr/>
        <p:txBody>
          <a:bodyPr/>
          <a:lstStyle/>
          <a:p>
            <a:fld id="{67B19427-F580-D146-B60E-4CADEE75497F}" type="slidenum">
              <a:rPr lang="en-US" smtClean="0"/>
              <a:pPr/>
              <a:t>10</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676400"/>
            <a:ext cx="8529638" cy="3276600"/>
          </a:xfrm>
          <a:prstGeom prst="rect">
            <a:avLst/>
          </a:prstGeom>
        </p:spPr>
        <p:txBody>
          <a:bodyPr/>
          <a:lstStyle/>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sp>
        <p:nvSpPr>
          <p:cNvPr id="2" name="TextBox 1">
            <a:extLst>
              <a:ext uri="{FF2B5EF4-FFF2-40B4-BE49-F238E27FC236}">
                <a16:creationId xmlns:a16="http://schemas.microsoft.com/office/drawing/2014/main" id="{233BCD30-6774-A64F-AD0C-E5314EE69DCC}"/>
              </a:ext>
            </a:extLst>
          </p:cNvPr>
          <p:cNvSpPr txBox="1"/>
          <p:nvPr/>
        </p:nvSpPr>
        <p:spPr>
          <a:xfrm>
            <a:off x="1040524" y="1933903"/>
            <a:ext cx="184731" cy="369332"/>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EE71CBCF-2CD6-A446-B292-3070BBBE8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8481" y="1428882"/>
            <a:ext cx="3124200" cy="4793503"/>
          </a:xfrm>
          <a:prstGeom prst="rect">
            <a:avLst/>
          </a:prstGeom>
        </p:spPr>
      </p:pic>
    </p:spTree>
    <p:extLst>
      <p:ext uri="{BB962C8B-B14F-4D97-AF65-F5344CB8AC3E}">
        <p14:creationId xmlns:p14="http://schemas.microsoft.com/office/powerpoint/2010/main" val="3443004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pPr algn="ctr"/>
            <a:r>
              <a:rPr lang="en-US" sz="4000" b="1" dirty="0">
                <a:solidFill>
                  <a:schemeClr val="accent2"/>
                </a:solidFill>
                <a:latin typeface="Calibri" panose="020F0502020204030204" pitchFamily="34" charset="0"/>
                <a:cs typeface="Calibri" panose="020F0502020204030204" pitchFamily="34" charset="0"/>
              </a:rPr>
              <a:t>Recognizing Revenues and Expenses</a:t>
            </a:r>
          </a:p>
        </p:txBody>
      </p:sp>
      <p:sp>
        <p:nvSpPr>
          <p:cNvPr id="6" name="Slide Number Placeholder "/>
          <p:cNvSpPr>
            <a:spLocks noGrp="1"/>
          </p:cNvSpPr>
          <p:nvPr>
            <p:ph type="sldNum" sz="quarter" idx="10"/>
          </p:nvPr>
        </p:nvSpPr>
        <p:spPr/>
        <p:txBody>
          <a:bodyPr/>
          <a:lstStyle/>
          <a:p>
            <a:fld id="{67B19427-F580-D146-B60E-4CADEE75497F}" type="slidenum">
              <a:rPr lang="en-US" smtClean="0"/>
              <a:pPr/>
              <a:t>11</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676400"/>
            <a:ext cx="8529638" cy="3276600"/>
          </a:xfrm>
          <a:prstGeom prst="rect">
            <a:avLst/>
          </a:prstGeom>
        </p:spPr>
        <p:txBody>
          <a:bodyPr/>
          <a:lstStyle/>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sp>
        <p:nvSpPr>
          <p:cNvPr id="2" name="TextBox 1">
            <a:extLst>
              <a:ext uri="{FF2B5EF4-FFF2-40B4-BE49-F238E27FC236}">
                <a16:creationId xmlns:a16="http://schemas.microsoft.com/office/drawing/2014/main" id="{233BCD30-6774-A64F-AD0C-E5314EE69DCC}"/>
              </a:ext>
            </a:extLst>
          </p:cNvPr>
          <p:cNvSpPr txBox="1"/>
          <p:nvPr/>
        </p:nvSpPr>
        <p:spPr>
          <a:xfrm>
            <a:off x="1040524" y="1933903"/>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F8C8A76C-EE71-A545-95E1-ED657B334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562" y="1360729"/>
            <a:ext cx="6350876" cy="4631842"/>
          </a:xfrm>
          <a:prstGeom prst="rect">
            <a:avLst/>
          </a:prstGeom>
        </p:spPr>
      </p:pic>
      <p:pic>
        <p:nvPicPr>
          <p:cNvPr id="10" name="Picture 9">
            <a:extLst>
              <a:ext uri="{FF2B5EF4-FFF2-40B4-BE49-F238E27FC236}">
                <a16:creationId xmlns:a16="http://schemas.microsoft.com/office/drawing/2014/main" id="{6EF93A2F-AA7F-C04F-8781-E3B5128C64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6562" y="5951296"/>
            <a:ext cx="3632638" cy="264315"/>
          </a:xfrm>
          <a:prstGeom prst="rect">
            <a:avLst/>
          </a:prstGeom>
        </p:spPr>
      </p:pic>
    </p:spTree>
    <p:extLst>
      <p:ext uri="{BB962C8B-B14F-4D97-AF65-F5344CB8AC3E}">
        <p14:creationId xmlns:p14="http://schemas.microsoft.com/office/powerpoint/2010/main" val="1251629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1865126"/>
          </a:xfrm>
          <a:prstGeom prst="rect">
            <a:avLst/>
          </a:prstGeom>
        </p:spPr>
        <p:txBody>
          <a:bodyPr wrap="square">
            <a:spAutoFit/>
          </a:bodyPr>
          <a:lstStyle/>
          <a:p>
            <a:r>
              <a:rPr lang="en-US" sz="2800" b="1" dirty="0">
                <a:solidFill>
                  <a:schemeClr val="accent1"/>
                </a:solidFill>
                <a:latin typeface="Calibri" panose="020F0502020204030204" pitchFamily="34" charset="0"/>
                <a:cs typeface="Calibri" panose="020F0502020204030204" pitchFamily="34" charset="0"/>
              </a:rPr>
              <a:t>Cooking the Books?</a:t>
            </a:r>
            <a:br>
              <a:rPr lang="en-US" sz="2800" b="1" dirty="0">
                <a:solidFill>
                  <a:schemeClr val="accent1"/>
                </a:solidFill>
                <a:latin typeface="Calibri" panose="020F0502020204030204" pitchFamily="34" charset="0"/>
                <a:cs typeface="Calibri" panose="020F0502020204030204" pitchFamily="34" charset="0"/>
              </a:rPr>
            </a:br>
            <a:r>
              <a:rPr lang="en-US" sz="2400" b="1" dirty="0">
                <a:latin typeface="Calibri" panose="020F0502020204030204" pitchFamily="34" charset="0"/>
                <a:cs typeface="Calibri" panose="020F0502020204030204" pitchFamily="34" charset="0"/>
              </a:rPr>
              <a:t>What motivates sales executives and finance and accounting executives to participate in activities that result in inaccurate reporting of revenues? </a:t>
            </a:r>
            <a:r>
              <a:rPr lang="en-US" sz="2800" dirty="0"/>
              <a:t/>
            </a:r>
            <a:br>
              <a:rPr lang="en-US" sz="2800" dirty="0"/>
            </a:br>
            <a:endParaRPr lang="en-US" sz="2800" b="1"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12</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676400"/>
            <a:ext cx="8529638" cy="3276600"/>
          </a:xfrm>
          <a:prstGeom prst="rect">
            <a:avLst/>
          </a:prstGeom>
        </p:spPr>
        <p:txBody>
          <a:bodyPr/>
          <a:lstStyle/>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sp>
        <p:nvSpPr>
          <p:cNvPr id="2" name="TextBox 1">
            <a:extLst>
              <a:ext uri="{FF2B5EF4-FFF2-40B4-BE49-F238E27FC236}">
                <a16:creationId xmlns:a16="http://schemas.microsoft.com/office/drawing/2014/main" id="{233BCD30-6774-A64F-AD0C-E5314EE69DCC}"/>
              </a:ext>
            </a:extLst>
          </p:cNvPr>
          <p:cNvSpPr txBox="1"/>
          <p:nvPr/>
        </p:nvSpPr>
        <p:spPr>
          <a:xfrm>
            <a:off x="1040524" y="1933903"/>
            <a:ext cx="184731" cy="369332"/>
          </a:xfrm>
          <a:prstGeom prst="rect">
            <a:avLst/>
          </a:prstGeom>
          <a:noFill/>
        </p:spPr>
        <p:txBody>
          <a:bodyPr wrap="none" rtlCol="0">
            <a:spAutoFit/>
          </a:bodyPr>
          <a:lstStyle/>
          <a:p>
            <a:endParaRPr lang="en-US" dirty="0"/>
          </a:p>
        </p:txBody>
      </p:sp>
      <p:sp>
        <p:nvSpPr>
          <p:cNvPr id="3" name="Rectangle 2">
            <a:extLst>
              <a:ext uri="{FF2B5EF4-FFF2-40B4-BE49-F238E27FC236}">
                <a16:creationId xmlns:a16="http://schemas.microsoft.com/office/drawing/2014/main" id="{738E4546-02CB-B24F-A12B-839901FC1263}"/>
              </a:ext>
            </a:extLst>
          </p:cNvPr>
          <p:cNvSpPr/>
          <p:nvPr/>
        </p:nvSpPr>
        <p:spPr>
          <a:xfrm>
            <a:off x="309562" y="42070"/>
            <a:ext cx="3215639" cy="369332"/>
          </a:xfrm>
          <a:prstGeom prst="rect">
            <a:avLst/>
          </a:prstGeom>
        </p:spPr>
        <p:txBody>
          <a:bodyPr wrap="square">
            <a:spAutoFit/>
          </a:bodyPr>
          <a:lstStyle/>
          <a:p>
            <a:r>
              <a:rPr lang="en-US" b="1" dirty="0">
                <a:solidFill>
                  <a:srgbClr val="FFFFFF"/>
                </a:solidFill>
                <a:latin typeface="SourceSansPro"/>
              </a:rPr>
              <a:t>Ethics Insight 	</a:t>
            </a:r>
            <a:r>
              <a:rPr lang="en-US" sz="1400" b="1" dirty="0">
                <a:solidFill>
                  <a:srgbClr val="FFFFFF"/>
                </a:solidFill>
                <a:latin typeface="SourceSansPro"/>
              </a:rPr>
              <a:t>Krispy Kreme </a:t>
            </a:r>
            <a:endParaRPr lang="en-US" dirty="0">
              <a:effectLst/>
            </a:endParaRPr>
          </a:p>
        </p:txBody>
      </p:sp>
      <p:sp>
        <p:nvSpPr>
          <p:cNvPr id="9" name="Rectangle 8">
            <a:extLst>
              <a:ext uri="{FF2B5EF4-FFF2-40B4-BE49-F238E27FC236}">
                <a16:creationId xmlns:a16="http://schemas.microsoft.com/office/drawing/2014/main" id="{55070E04-F187-0347-A3A8-236675FB8060}"/>
              </a:ext>
            </a:extLst>
          </p:cNvPr>
          <p:cNvSpPr/>
          <p:nvPr/>
        </p:nvSpPr>
        <p:spPr>
          <a:xfrm>
            <a:off x="309562" y="5867400"/>
            <a:ext cx="6762750" cy="369332"/>
          </a:xfrm>
          <a:prstGeom prst="rect">
            <a:avLst/>
          </a:prstGeom>
        </p:spPr>
        <p:txBody>
          <a:bodyPr wrap="square">
            <a:spAutoFit/>
          </a:bodyPr>
          <a:lstStyle/>
          <a:p>
            <a:r>
              <a:rPr lang="en-US" dirty="0">
                <a:solidFill>
                  <a:srgbClr val="262626"/>
                </a:solidFill>
                <a:latin typeface="Calibri" panose="020F0502020204030204" pitchFamily="34" charset="0"/>
                <a:cs typeface="Calibri" panose="020F0502020204030204" pitchFamily="34" charset="0"/>
              </a:rPr>
              <a:t>Answer and additional questions: See the book’s companion website.</a:t>
            </a:r>
            <a:endParaRPr lang="en-US"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BD3864B9-5B10-8E41-BA97-3ED9060C7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250" y="2095500"/>
            <a:ext cx="1784350" cy="2997708"/>
          </a:xfrm>
          <a:prstGeom prst="rect">
            <a:avLst/>
          </a:prstGeom>
        </p:spPr>
      </p:pic>
      <p:pic>
        <p:nvPicPr>
          <p:cNvPr id="15" name="Picture 14">
            <a:extLst>
              <a:ext uri="{FF2B5EF4-FFF2-40B4-BE49-F238E27FC236}">
                <a16:creationId xmlns:a16="http://schemas.microsoft.com/office/drawing/2014/main" id="{FC72DB47-FE11-244E-AF50-67DF19DB6B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5025628"/>
            <a:ext cx="945843" cy="374396"/>
          </a:xfrm>
          <a:prstGeom prst="rect">
            <a:avLst/>
          </a:prstGeom>
        </p:spPr>
      </p:pic>
    </p:spTree>
    <p:extLst>
      <p:ext uri="{BB962C8B-B14F-4D97-AF65-F5344CB8AC3E}">
        <p14:creationId xmlns:p14="http://schemas.microsoft.com/office/powerpoint/2010/main" val="3954851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The Need for Adjusting Entries </a:t>
            </a:r>
            <a:endParaRPr lang="en-US" sz="40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13</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676400"/>
            <a:ext cx="8529638" cy="3276600"/>
          </a:xfrm>
          <a:prstGeom prst="rect">
            <a:avLst/>
          </a:prstGeom>
        </p:spPr>
        <p:txBody>
          <a:bodyPr/>
          <a:lstStyle/>
          <a:p>
            <a:pPr marL="571500" lvl="2" indent="-342900">
              <a:lnSpc>
                <a:spcPct val="100000"/>
              </a:lnSpc>
              <a:spcBef>
                <a:spcPts val="1200"/>
              </a:spcBef>
              <a:buClr>
                <a:srgbClr val="990000"/>
              </a:buClr>
              <a:buSzPct val="100000"/>
            </a:pPr>
            <a:r>
              <a:rPr lang="en-US" sz="2800" b="1" dirty="0">
                <a:solidFill>
                  <a:schemeClr val="accent1"/>
                </a:solidFill>
              </a:rPr>
              <a:t>Adjusting entries </a:t>
            </a:r>
            <a:r>
              <a:rPr lang="ko-KR" altLang="en-US" sz="2800" b="1" dirty="0" err="1" smtClean="0">
                <a:solidFill>
                  <a:schemeClr val="accent1"/>
                </a:solidFill>
              </a:rPr>
              <a:t>수정분개</a:t>
            </a:r>
            <a:r>
              <a:rPr lang="ko-KR" altLang="en-US" sz="2800" b="1" dirty="0" smtClean="0">
                <a:solidFill>
                  <a:schemeClr val="accent1"/>
                </a:solidFill>
              </a:rPr>
              <a:t> </a:t>
            </a:r>
            <a:r>
              <a:rPr lang="en-US" sz="2800" b="1" dirty="0" smtClean="0"/>
              <a:t>ensure </a:t>
            </a:r>
            <a:r>
              <a:rPr lang="en-US" sz="2800" b="1" dirty="0"/>
              <a:t>that the revenue recognition and expense recognition principles are followed</a:t>
            </a:r>
            <a:r>
              <a:rPr lang="en-US" sz="2800" dirty="0"/>
              <a:t>. </a:t>
            </a:r>
          </a:p>
          <a:p>
            <a:pPr marL="571500" lvl="2" indent="-342900">
              <a:lnSpc>
                <a:spcPct val="100000"/>
              </a:lnSpc>
              <a:spcBef>
                <a:spcPts val="1200"/>
              </a:spcBef>
              <a:buClr>
                <a:srgbClr val="990000"/>
              </a:buClr>
              <a:buSzPct val="100000"/>
            </a:pPr>
            <a:r>
              <a:rPr lang="en-US" sz="2800" b="1" dirty="0"/>
              <a:t>Required </a:t>
            </a:r>
            <a:r>
              <a:rPr lang="en-US" sz="2800" dirty="0"/>
              <a:t>every time a company prepares financial statements.</a:t>
            </a:r>
          </a:p>
          <a:p>
            <a:pPr marL="571500" lvl="2" indent="-342900">
              <a:lnSpc>
                <a:spcPct val="100000"/>
              </a:lnSpc>
              <a:spcBef>
                <a:spcPts val="1200"/>
              </a:spcBef>
              <a:buClr>
                <a:srgbClr val="990000"/>
              </a:buClr>
              <a:buSzPct val="100000"/>
            </a:pPr>
            <a:r>
              <a:rPr lang="en-US" sz="2800" dirty="0"/>
              <a:t>Will include </a:t>
            </a:r>
            <a:r>
              <a:rPr lang="en-US" sz="2800" b="1" dirty="0"/>
              <a:t>one income statement account </a:t>
            </a:r>
            <a:r>
              <a:rPr lang="en-US" sz="2800" dirty="0"/>
              <a:t>and </a:t>
            </a:r>
            <a:r>
              <a:rPr lang="en-US" sz="2800" b="1" dirty="0"/>
              <a:t>one statement of financial position account</a:t>
            </a:r>
            <a:r>
              <a:rPr lang="en-US" sz="2800" dirty="0"/>
              <a:t>.</a:t>
            </a:r>
          </a:p>
          <a:p>
            <a:pPr marL="228600" lvl="2" indent="0">
              <a:lnSpc>
                <a:spcPct val="100000"/>
              </a:lnSpc>
              <a:spcBef>
                <a:spcPts val="1200"/>
              </a:spcBef>
              <a:buClr>
                <a:srgbClr val="990000"/>
              </a:buClr>
              <a:buSzPct val="100000"/>
              <a:buNone/>
            </a:pPr>
            <a:endParaRPr lang="en-US"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sp>
        <p:nvSpPr>
          <p:cNvPr id="2" name="TextBox 1">
            <a:extLst>
              <a:ext uri="{FF2B5EF4-FFF2-40B4-BE49-F238E27FC236}">
                <a16:creationId xmlns:a16="http://schemas.microsoft.com/office/drawing/2014/main" id="{233BCD30-6774-A64F-AD0C-E5314EE69DCC}"/>
              </a:ext>
            </a:extLst>
          </p:cNvPr>
          <p:cNvSpPr txBox="1"/>
          <p:nvPr/>
        </p:nvSpPr>
        <p:spPr>
          <a:xfrm>
            <a:off x="1040524" y="193390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01947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The Need for Adjusting Entries </a:t>
            </a:r>
            <a:endParaRPr lang="en-US" sz="40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14</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676400"/>
            <a:ext cx="8529638" cy="3276600"/>
          </a:xfrm>
          <a:prstGeom prst="rect">
            <a:avLst/>
          </a:prstGeom>
        </p:spPr>
        <p:txBody>
          <a:bodyPr/>
          <a:lstStyle/>
          <a:p>
            <a:pPr marL="228600" lvl="2" indent="0">
              <a:lnSpc>
                <a:spcPct val="100000"/>
              </a:lnSpc>
              <a:spcBef>
                <a:spcPts val="1200"/>
              </a:spcBef>
              <a:buClr>
                <a:srgbClr val="990000"/>
              </a:buClr>
              <a:buSzPct val="100000"/>
              <a:buNone/>
            </a:pPr>
            <a:r>
              <a:rPr lang="en-US" sz="3600" b="1" dirty="0">
                <a:solidFill>
                  <a:schemeClr val="accent2"/>
                </a:solidFill>
              </a:rPr>
              <a:t>Reasons:</a:t>
            </a:r>
          </a:p>
          <a:p>
            <a:pPr marL="685800" lvl="2" indent="-457200">
              <a:lnSpc>
                <a:spcPct val="100000"/>
              </a:lnSpc>
              <a:spcBef>
                <a:spcPts val="1200"/>
              </a:spcBef>
              <a:buClr>
                <a:srgbClr val="990000"/>
              </a:buClr>
              <a:buSzPct val="100000"/>
              <a:buFont typeface="+mj-lt"/>
              <a:buAutoNum type="arabicPeriod"/>
            </a:pPr>
            <a:r>
              <a:rPr lang="en-US" sz="2800" dirty="0"/>
              <a:t>Some events are not recorded daily because it is not efficient to do so. </a:t>
            </a:r>
          </a:p>
          <a:p>
            <a:pPr marL="685800" lvl="2" indent="-457200">
              <a:lnSpc>
                <a:spcPct val="100000"/>
              </a:lnSpc>
              <a:spcBef>
                <a:spcPts val="1200"/>
              </a:spcBef>
              <a:buClr>
                <a:srgbClr val="990000"/>
              </a:buClr>
              <a:buSzPct val="100000"/>
              <a:buFont typeface="+mj-lt"/>
              <a:buAutoNum type="arabicPeriod"/>
            </a:pPr>
            <a:r>
              <a:rPr lang="en-US" sz="2800" dirty="0"/>
              <a:t>Some costs are not recorded during the accounting period because these costs expire with the passage of time rather than as a result of recurring daily transactions. </a:t>
            </a:r>
          </a:p>
          <a:p>
            <a:pPr marL="685800" lvl="2" indent="-457200">
              <a:lnSpc>
                <a:spcPct val="100000"/>
              </a:lnSpc>
              <a:spcBef>
                <a:spcPts val="1200"/>
              </a:spcBef>
              <a:buClr>
                <a:srgbClr val="990000"/>
              </a:buClr>
              <a:buSzPct val="100000"/>
              <a:buFont typeface="+mj-lt"/>
              <a:buAutoNum type="arabicPeriod"/>
            </a:pPr>
            <a:r>
              <a:rPr lang="en-US" sz="2800" dirty="0"/>
              <a:t>Some items may be unrecorded. </a:t>
            </a:r>
          </a:p>
          <a:p>
            <a:pPr marL="228600" lvl="2" indent="0">
              <a:lnSpc>
                <a:spcPct val="100000"/>
              </a:lnSpc>
              <a:spcBef>
                <a:spcPts val="1200"/>
              </a:spcBef>
              <a:buClr>
                <a:srgbClr val="990000"/>
              </a:buClr>
              <a:buSzPct val="100000"/>
              <a:buNone/>
            </a:pPr>
            <a:endParaRPr lang="en-US"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sp>
        <p:nvSpPr>
          <p:cNvPr id="2" name="TextBox 1">
            <a:extLst>
              <a:ext uri="{FF2B5EF4-FFF2-40B4-BE49-F238E27FC236}">
                <a16:creationId xmlns:a16="http://schemas.microsoft.com/office/drawing/2014/main" id="{233BCD30-6774-A64F-AD0C-E5314EE69DCC}"/>
              </a:ext>
            </a:extLst>
          </p:cNvPr>
          <p:cNvSpPr txBox="1"/>
          <p:nvPr/>
        </p:nvSpPr>
        <p:spPr>
          <a:xfrm>
            <a:off x="3276600" y="195250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78874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Types of Adjusting Entries </a:t>
            </a:r>
            <a:endParaRPr lang="en-US" sz="40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15</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676400"/>
            <a:ext cx="8529638" cy="3276600"/>
          </a:xfrm>
          <a:prstGeom prst="rect">
            <a:avLst/>
          </a:prstGeom>
        </p:spPr>
        <p:txBody>
          <a:bodyPr/>
          <a:lstStyle/>
          <a:p>
            <a:pPr marL="228600" lvl="2" indent="0">
              <a:lnSpc>
                <a:spcPct val="100000"/>
              </a:lnSpc>
              <a:spcBef>
                <a:spcPts val="1200"/>
              </a:spcBef>
              <a:buClr>
                <a:srgbClr val="990000"/>
              </a:buClr>
              <a:buSzPct val="100000"/>
              <a:buNone/>
            </a:pPr>
            <a:endParaRPr lang="en-US"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sp>
        <p:nvSpPr>
          <p:cNvPr id="2" name="TextBox 1">
            <a:extLst>
              <a:ext uri="{FF2B5EF4-FFF2-40B4-BE49-F238E27FC236}">
                <a16:creationId xmlns:a16="http://schemas.microsoft.com/office/drawing/2014/main" id="{233BCD30-6774-A64F-AD0C-E5314EE69DCC}"/>
              </a:ext>
            </a:extLst>
          </p:cNvPr>
          <p:cNvSpPr txBox="1"/>
          <p:nvPr/>
        </p:nvSpPr>
        <p:spPr>
          <a:xfrm>
            <a:off x="3276600" y="1952501"/>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001E6371-8294-C441-8E59-96EC8DE5C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3187700"/>
            <a:ext cx="1219200" cy="482600"/>
          </a:xfrm>
          <a:prstGeom prst="rect">
            <a:avLst/>
          </a:prstGeom>
        </p:spPr>
      </p:pic>
      <p:pic>
        <p:nvPicPr>
          <p:cNvPr id="10" name="Picture 9">
            <a:extLst>
              <a:ext uri="{FF2B5EF4-FFF2-40B4-BE49-F238E27FC236}">
                <a16:creationId xmlns:a16="http://schemas.microsoft.com/office/drawing/2014/main" id="{7AE1451D-7ED1-2340-9862-2C01AFA15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915" y="1605181"/>
            <a:ext cx="8425085" cy="2367997"/>
          </a:xfrm>
          <a:prstGeom prst="rect">
            <a:avLst/>
          </a:prstGeom>
        </p:spPr>
      </p:pic>
      <p:pic>
        <p:nvPicPr>
          <p:cNvPr id="12" name="Picture 11">
            <a:extLst>
              <a:ext uri="{FF2B5EF4-FFF2-40B4-BE49-F238E27FC236}">
                <a16:creationId xmlns:a16="http://schemas.microsoft.com/office/drawing/2014/main" id="{AA25D36A-D720-C047-B3A3-0AB294FCB1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018" y="3866597"/>
            <a:ext cx="1598982" cy="432752"/>
          </a:xfrm>
          <a:prstGeom prst="rect">
            <a:avLst/>
          </a:prstGeom>
        </p:spPr>
      </p:pic>
    </p:spTree>
    <p:extLst>
      <p:ext uri="{BB962C8B-B14F-4D97-AF65-F5344CB8AC3E}">
        <p14:creationId xmlns:p14="http://schemas.microsoft.com/office/powerpoint/2010/main" val="3966565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757130"/>
          </a:xfrm>
          <a:prstGeom prst="rect">
            <a:avLst/>
          </a:prstGeom>
        </p:spPr>
        <p:txBody>
          <a:bodyPr wrap="square">
            <a:spAutoFit/>
          </a:bodyPr>
          <a:lstStyle/>
          <a:p>
            <a:r>
              <a:rPr lang="en-US" sz="2400" b="1" dirty="0">
                <a:solidFill>
                  <a:schemeClr val="accent1"/>
                </a:solidFill>
                <a:latin typeface="Calibri" panose="020F0502020204030204" pitchFamily="34" charset="0"/>
                <a:cs typeface="Calibri" panose="020F0502020204030204" pitchFamily="34" charset="0"/>
              </a:rPr>
              <a:t>Analyze each account to determine whether it is complete and up-to-date for financial statement purposes.</a:t>
            </a:r>
            <a:endParaRPr lang="en-US" sz="2400" dirty="0">
              <a:solidFill>
                <a:schemeClr val="accent1"/>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16</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676400"/>
            <a:ext cx="8529638" cy="3276600"/>
          </a:xfrm>
          <a:prstGeom prst="rect">
            <a:avLst/>
          </a:prstGeom>
        </p:spPr>
        <p:txBody>
          <a:bodyPr/>
          <a:lstStyle/>
          <a:p>
            <a:pPr marL="228600" lvl="2" indent="0">
              <a:lnSpc>
                <a:spcPct val="100000"/>
              </a:lnSpc>
              <a:spcBef>
                <a:spcPts val="1200"/>
              </a:spcBef>
              <a:buClr>
                <a:srgbClr val="990000"/>
              </a:buClr>
              <a:buSzPct val="100000"/>
              <a:buNone/>
            </a:pPr>
            <a:endParaRPr lang="en-US"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sp>
        <p:nvSpPr>
          <p:cNvPr id="2" name="TextBox 1">
            <a:extLst>
              <a:ext uri="{FF2B5EF4-FFF2-40B4-BE49-F238E27FC236}">
                <a16:creationId xmlns:a16="http://schemas.microsoft.com/office/drawing/2014/main" id="{233BCD30-6774-A64F-AD0C-E5314EE69DCC}"/>
              </a:ext>
            </a:extLst>
          </p:cNvPr>
          <p:cNvSpPr txBox="1"/>
          <p:nvPr/>
        </p:nvSpPr>
        <p:spPr>
          <a:xfrm>
            <a:off x="3276600" y="1952501"/>
            <a:ext cx="184731" cy="369332"/>
          </a:xfrm>
          <a:prstGeom prst="rect">
            <a:avLst/>
          </a:prstGeom>
          <a:noFill/>
        </p:spPr>
        <p:txBody>
          <a:bodyPr wrap="none" rtlCol="0">
            <a:spAutoFit/>
          </a:bodyPr>
          <a:lstStyle/>
          <a:p>
            <a:endParaRPr lang="en-US" dirty="0"/>
          </a:p>
        </p:txBody>
      </p:sp>
      <p:pic>
        <p:nvPicPr>
          <p:cNvPr id="9" name="Picture 8">
            <a:extLst>
              <a:ext uri="{FF2B5EF4-FFF2-40B4-BE49-F238E27FC236}">
                <a16:creationId xmlns:a16="http://schemas.microsoft.com/office/drawing/2014/main" id="{CCB38D23-3CCC-C241-BBDB-62C63D50C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55" y="1712905"/>
            <a:ext cx="6694690" cy="4143390"/>
          </a:xfrm>
          <a:prstGeom prst="rect">
            <a:avLst/>
          </a:prstGeom>
        </p:spPr>
      </p:pic>
      <p:pic>
        <p:nvPicPr>
          <p:cNvPr id="14" name="Picture 13">
            <a:extLst>
              <a:ext uri="{FF2B5EF4-FFF2-40B4-BE49-F238E27FC236}">
                <a16:creationId xmlns:a16="http://schemas.microsoft.com/office/drawing/2014/main" id="{9C7C5EEC-7860-EC4C-8F47-4F97EB465E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9464" y="5857358"/>
            <a:ext cx="901700" cy="327891"/>
          </a:xfrm>
          <a:prstGeom prst="rect">
            <a:avLst/>
          </a:prstGeom>
        </p:spPr>
      </p:pic>
    </p:spTree>
    <p:extLst>
      <p:ext uri="{BB962C8B-B14F-4D97-AF65-F5344CB8AC3E}">
        <p14:creationId xmlns:p14="http://schemas.microsoft.com/office/powerpoint/2010/main" val="2537934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59E1D-F759-F048-BAA1-2D372AA1C1C0}"/>
              </a:ext>
            </a:extLst>
          </p:cNvPr>
          <p:cNvSpPr>
            <a:spLocks noGrp="1"/>
          </p:cNvSpPr>
          <p:nvPr>
            <p:ph type="sldNum" sz="quarter" idx="10"/>
          </p:nvPr>
        </p:nvSpPr>
        <p:spPr/>
        <p:txBody>
          <a:bodyPr/>
          <a:lstStyle/>
          <a:p>
            <a:fld id="{67B19427-F580-D146-B60E-4CADEE75497F}" type="slidenum">
              <a:rPr lang="en-US" smtClean="0"/>
              <a:pPr/>
              <a:t>17</a:t>
            </a:fld>
            <a:endParaRPr lang="en-US" dirty="0"/>
          </a:p>
        </p:txBody>
      </p:sp>
      <p:sp>
        <p:nvSpPr>
          <p:cNvPr id="4" name="Footer Placeholder 3">
            <a:extLst>
              <a:ext uri="{FF2B5EF4-FFF2-40B4-BE49-F238E27FC236}">
                <a16:creationId xmlns:a16="http://schemas.microsoft.com/office/drawing/2014/main" id="{9545A471-24E3-5747-95B9-672B82F73A43}"/>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9003D1DC-4880-E049-BDFC-78B58AA4C83F}"/>
              </a:ext>
            </a:extLst>
          </p:cNvPr>
          <p:cNvSpPr>
            <a:spLocks noGrp="1"/>
          </p:cNvSpPr>
          <p:nvPr>
            <p:ph type="title"/>
          </p:nvPr>
        </p:nvSpPr>
        <p:spPr>
          <a:xfrm>
            <a:off x="304800" y="762001"/>
            <a:ext cx="8534400" cy="646331"/>
          </a:xfrm>
        </p:spPr>
        <p:txBody>
          <a:bodyPr/>
          <a:lstStyle/>
          <a:p>
            <a:r>
              <a:rPr lang="en-US" b="1" dirty="0"/>
              <a:t>DO IT!  Timing Concepts</a:t>
            </a:r>
          </a:p>
        </p:txBody>
      </p:sp>
      <p:sp>
        <p:nvSpPr>
          <p:cNvPr id="11" name="COB/LO">
            <a:extLst>
              <a:ext uri="{FF2B5EF4-FFF2-40B4-BE49-F238E27FC236}">
                <a16:creationId xmlns:a16="http://schemas.microsoft.com/office/drawing/2014/main" id="{BC603F4B-19A5-3440-895B-83F624D4CFC7}"/>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1</a:t>
            </a:r>
          </a:p>
        </p:txBody>
      </p:sp>
      <p:pic>
        <p:nvPicPr>
          <p:cNvPr id="9" name="Content Placeholder 8">
            <a:extLst>
              <a:ext uri="{FF2B5EF4-FFF2-40B4-BE49-F238E27FC236}">
                <a16:creationId xmlns:a16="http://schemas.microsoft.com/office/drawing/2014/main" id="{E672074F-FDFC-344C-823F-4CDD23101526}"/>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435933" y="1524000"/>
            <a:ext cx="8147865" cy="4419600"/>
          </a:xfrm>
        </p:spPr>
      </p:pic>
      <p:sp>
        <p:nvSpPr>
          <p:cNvPr id="2" name="TextBox 1">
            <a:extLst>
              <a:ext uri="{FF2B5EF4-FFF2-40B4-BE49-F238E27FC236}">
                <a16:creationId xmlns:a16="http://schemas.microsoft.com/office/drawing/2014/main" id="{615536ED-6A2F-454F-845A-282C03ADC0E5}"/>
              </a:ext>
            </a:extLst>
          </p:cNvPr>
          <p:cNvSpPr txBox="1"/>
          <p:nvPr/>
        </p:nvSpPr>
        <p:spPr>
          <a:xfrm>
            <a:off x="6942067" y="6038637"/>
            <a:ext cx="1641731" cy="276999"/>
          </a:xfrm>
          <a:prstGeom prst="rect">
            <a:avLst/>
          </a:prstGeom>
          <a:noFill/>
        </p:spPr>
        <p:txBody>
          <a:bodyPr wrap="none" rtlCol="0">
            <a:spAutoFit/>
          </a:bodyPr>
          <a:lstStyle/>
          <a:p>
            <a:r>
              <a:rPr lang="en-US" sz="1200" dirty="0"/>
              <a:t>Continues on next slide</a:t>
            </a:r>
          </a:p>
        </p:txBody>
      </p:sp>
    </p:spTree>
    <p:extLst>
      <p:ext uri="{BB962C8B-B14F-4D97-AF65-F5344CB8AC3E}">
        <p14:creationId xmlns:p14="http://schemas.microsoft.com/office/powerpoint/2010/main" val="759327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59E1D-F759-F048-BAA1-2D372AA1C1C0}"/>
              </a:ext>
            </a:extLst>
          </p:cNvPr>
          <p:cNvSpPr>
            <a:spLocks noGrp="1"/>
          </p:cNvSpPr>
          <p:nvPr>
            <p:ph type="sldNum" sz="quarter" idx="10"/>
          </p:nvPr>
        </p:nvSpPr>
        <p:spPr/>
        <p:txBody>
          <a:bodyPr/>
          <a:lstStyle/>
          <a:p>
            <a:fld id="{67B19427-F580-D146-B60E-4CADEE75497F}" type="slidenum">
              <a:rPr lang="en-US" smtClean="0"/>
              <a:pPr/>
              <a:t>18</a:t>
            </a:fld>
            <a:endParaRPr lang="en-US" dirty="0"/>
          </a:p>
        </p:txBody>
      </p:sp>
      <p:sp>
        <p:nvSpPr>
          <p:cNvPr id="4" name="Footer Placeholder 3">
            <a:extLst>
              <a:ext uri="{FF2B5EF4-FFF2-40B4-BE49-F238E27FC236}">
                <a16:creationId xmlns:a16="http://schemas.microsoft.com/office/drawing/2014/main" id="{9545A471-24E3-5747-95B9-672B82F73A43}"/>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9003D1DC-4880-E049-BDFC-78B58AA4C83F}"/>
              </a:ext>
            </a:extLst>
          </p:cNvPr>
          <p:cNvSpPr>
            <a:spLocks noGrp="1"/>
          </p:cNvSpPr>
          <p:nvPr>
            <p:ph type="title"/>
          </p:nvPr>
        </p:nvSpPr>
        <p:spPr>
          <a:xfrm>
            <a:off x="304800" y="762001"/>
            <a:ext cx="8534400" cy="646331"/>
          </a:xfrm>
        </p:spPr>
        <p:txBody>
          <a:bodyPr/>
          <a:lstStyle/>
          <a:p>
            <a:r>
              <a:rPr lang="en-US" b="1" dirty="0"/>
              <a:t>DO IT!  Timing Concepts</a:t>
            </a:r>
          </a:p>
        </p:txBody>
      </p:sp>
      <p:sp>
        <p:nvSpPr>
          <p:cNvPr id="11" name="COB/LO">
            <a:extLst>
              <a:ext uri="{FF2B5EF4-FFF2-40B4-BE49-F238E27FC236}">
                <a16:creationId xmlns:a16="http://schemas.microsoft.com/office/drawing/2014/main" id="{BC603F4B-19A5-3440-895B-83F624D4CFC7}"/>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1</a:t>
            </a:r>
          </a:p>
        </p:txBody>
      </p:sp>
      <p:sp>
        <p:nvSpPr>
          <p:cNvPr id="13" name="Content Placeholder 12">
            <a:extLst>
              <a:ext uri="{FF2B5EF4-FFF2-40B4-BE49-F238E27FC236}">
                <a16:creationId xmlns:a16="http://schemas.microsoft.com/office/drawing/2014/main" id="{2FA4C5E8-A713-E244-9365-BF579069215E}"/>
              </a:ext>
            </a:extLst>
          </p:cNvPr>
          <p:cNvSpPr>
            <a:spLocks noGrp="1"/>
          </p:cNvSpPr>
          <p:nvPr>
            <p:ph sz="quarter" idx="15"/>
          </p:nvPr>
        </p:nvSpPr>
        <p:spPr>
          <a:xfrm>
            <a:off x="304800" y="1752600"/>
            <a:ext cx="8534400" cy="2057400"/>
          </a:xfrm>
        </p:spPr>
        <p:txBody>
          <a:bodyPr/>
          <a:lstStyle/>
          <a:p>
            <a:r>
              <a:rPr lang="en-US" sz="3200" b="1" dirty="0">
                <a:solidFill>
                  <a:schemeClr val="accent2"/>
                </a:solidFill>
              </a:rPr>
              <a:t>ACTION PLAN </a:t>
            </a:r>
            <a:endParaRPr lang="en-US" sz="3200" dirty="0">
              <a:solidFill>
                <a:schemeClr val="accent2"/>
              </a:solidFill>
            </a:endParaRPr>
          </a:p>
          <a:p>
            <a:pPr marL="457200" indent="-457200">
              <a:buClr>
                <a:schemeClr val="accent2"/>
              </a:buClr>
              <a:buFont typeface="Arial" panose="020B0604020202020204" pitchFamily="34" charset="0"/>
              <a:buChar char="•"/>
            </a:pPr>
            <a:r>
              <a:rPr lang="en-US" sz="2800" b="1" dirty="0"/>
              <a:t>Review the definitions of the timing concepts in the Glossary Review section. </a:t>
            </a:r>
          </a:p>
          <a:p>
            <a:pPr marL="457200" indent="-457200">
              <a:buClr>
                <a:schemeClr val="accent2"/>
              </a:buClr>
              <a:buFont typeface="Arial" panose="020B0604020202020204" pitchFamily="34" charset="0"/>
              <a:buChar char="•"/>
            </a:pPr>
            <a:r>
              <a:rPr lang="en-US" sz="2800" b="1" dirty="0"/>
              <a:t>Study carefully the revenue recognition principle, the expense recognition principle, and the time period assumption. </a:t>
            </a:r>
          </a:p>
          <a:p>
            <a:endParaRPr lang="en-US" dirty="0"/>
          </a:p>
        </p:txBody>
      </p:sp>
    </p:spTree>
    <p:extLst>
      <p:ext uri="{BB962C8B-B14F-4D97-AF65-F5344CB8AC3E}">
        <p14:creationId xmlns:p14="http://schemas.microsoft.com/office/powerpoint/2010/main" val="2813290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59E1D-F759-F048-BAA1-2D372AA1C1C0}"/>
              </a:ext>
            </a:extLst>
          </p:cNvPr>
          <p:cNvSpPr>
            <a:spLocks noGrp="1"/>
          </p:cNvSpPr>
          <p:nvPr>
            <p:ph type="sldNum" sz="quarter" idx="10"/>
          </p:nvPr>
        </p:nvSpPr>
        <p:spPr/>
        <p:txBody>
          <a:bodyPr/>
          <a:lstStyle/>
          <a:p>
            <a:fld id="{67B19427-F580-D146-B60E-4CADEE75497F}" type="slidenum">
              <a:rPr lang="en-US" smtClean="0"/>
              <a:pPr/>
              <a:t>19</a:t>
            </a:fld>
            <a:endParaRPr lang="en-US" dirty="0"/>
          </a:p>
        </p:txBody>
      </p:sp>
      <p:sp>
        <p:nvSpPr>
          <p:cNvPr id="4" name="Footer Placeholder 3">
            <a:extLst>
              <a:ext uri="{FF2B5EF4-FFF2-40B4-BE49-F238E27FC236}">
                <a16:creationId xmlns:a16="http://schemas.microsoft.com/office/drawing/2014/main" id="{9545A471-24E3-5747-95B9-672B82F73A43}"/>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9003D1DC-4880-E049-BDFC-78B58AA4C83F}"/>
              </a:ext>
            </a:extLst>
          </p:cNvPr>
          <p:cNvSpPr>
            <a:spLocks noGrp="1"/>
          </p:cNvSpPr>
          <p:nvPr>
            <p:ph type="title"/>
          </p:nvPr>
        </p:nvSpPr>
        <p:spPr>
          <a:xfrm>
            <a:off x="304800" y="762001"/>
            <a:ext cx="8534400" cy="646331"/>
          </a:xfrm>
        </p:spPr>
        <p:txBody>
          <a:bodyPr/>
          <a:lstStyle/>
          <a:p>
            <a:r>
              <a:rPr lang="en-US" b="1" dirty="0"/>
              <a:t>DO IT!  Timing Concepts</a:t>
            </a:r>
          </a:p>
        </p:txBody>
      </p:sp>
      <p:sp>
        <p:nvSpPr>
          <p:cNvPr id="10" name="Content Placeholder 9">
            <a:extLst>
              <a:ext uri="{FF2B5EF4-FFF2-40B4-BE49-F238E27FC236}">
                <a16:creationId xmlns:a16="http://schemas.microsoft.com/office/drawing/2014/main" id="{1AE7985C-C8ED-B849-BA42-ED627D39A7F7}"/>
              </a:ext>
            </a:extLst>
          </p:cNvPr>
          <p:cNvSpPr>
            <a:spLocks noGrp="1"/>
          </p:cNvSpPr>
          <p:nvPr>
            <p:ph sz="quarter" idx="15"/>
          </p:nvPr>
        </p:nvSpPr>
        <p:spPr>
          <a:xfrm>
            <a:off x="284205" y="1430986"/>
            <a:ext cx="8534400" cy="1866425"/>
          </a:xfrm>
        </p:spPr>
        <p:txBody>
          <a:bodyPr/>
          <a:lstStyle/>
          <a:p>
            <a:r>
              <a:rPr lang="en-US" sz="2800" b="1" dirty="0">
                <a:solidFill>
                  <a:schemeClr val="accent2"/>
                </a:solidFill>
              </a:rPr>
              <a:t>Solution</a:t>
            </a:r>
            <a:endParaRPr lang="en-US" sz="2400" b="1" dirty="0"/>
          </a:p>
          <a:p>
            <a:endParaRPr lang="en-US" sz="1200" b="1" dirty="0"/>
          </a:p>
          <a:p>
            <a:r>
              <a:rPr lang="en-US" sz="2400" b="1" dirty="0"/>
              <a:t>1.</a:t>
            </a:r>
            <a:r>
              <a:rPr lang="en-US" sz="2400" dirty="0"/>
              <a:t>f </a:t>
            </a:r>
          </a:p>
          <a:p>
            <a:r>
              <a:rPr lang="en-US" sz="2400" b="1" dirty="0"/>
              <a:t>2.</a:t>
            </a:r>
            <a:r>
              <a:rPr lang="en-US" sz="2400" dirty="0"/>
              <a:t>e </a:t>
            </a:r>
          </a:p>
          <a:p>
            <a:r>
              <a:rPr lang="en-US" sz="2400" b="1" dirty="0"/>
              <a:t>3.</a:t>
            </a:r>
            <a:r>
              <a:rPr lang="en-US" sz="2400" dirty="0"/>
              <a:t>c </a:t>
            </a:r>
          </a:p>
          <a:p>
            <a:r>
              <a:rPr lang="en-US" sz="2400" b="1" dirty="0"/>
              <a:t>4.</a:t>
            </a:r>
            <a:r>
              <a:rPr lang="en-US" sz="2400" dirty="0"/>
              <a:t>b</a:t>
            </a:r>
          </a:p>
          <a:p>
            <a:r>
              <a:rPr lang="en-US" sz="2400" dirty="0"/>
              <a:t/>
            </a:r>
            <a:br>
              <a:rPr lang="en-US" sz="2400" dirty="0"/>
            </a:br>
            <a:r>
              <a:rPr lang="en-US" sz="2400" dirty="0"/>
              <a:t>Related exercise material: </a:t>
            </a:r>
          </a:p>
          <a:p>
            <a:r>
              <a:rPr lang="en-US" sz="2400" b="1" dirty="0"/>
              <a:t>BE3.1, DO IT! 3.1, E3.1, E3.2, and E3.3. </a:t>
            </a:r>
            <a:endParaRPr lang="en-US" sz="2400" dirty="0"/>
          </a:p>
          <a:p>
            <a:endParaRPr lang="en-US" sz="2800" dirty="0"/>
          </a:p>
          <a:p>
            <a:endParaRPr lang="en-US" sz="2800" b="1" dirty="0">
              <a:solidFill>
                <a:schemeClr val="accent2"/>
              </a:solidFill>
            </a:endParaRPr>
          </a:p>
        </p:txBody>
      </p:sp>
      <p:sp>
        <p:nvSpPr>
          <p:cNvPr id="8" name="COB/LO">
            <a:extLst>
              <a:ext uri="{FF2B5EF4-FFF2-40B4-BE49-F238E27FC236}">
                <a16:creationId xmlns:a16="http://schemas.microsoft.com/office/drawing/2014/main" id="{DECF331A-EF7E-0D4E-BCA3-5266C94A3123}"/>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1</a:t>
            </a:r>
          </a:p>
        </p:txBody>
      </p:sp>
    </p:spTree>
    <p:extLst>
      <p:ext uri="{BB962C8B-B14F-4D97-AF65-F5344CB8AC3E}">
        <p14:creationId xmlns:p14="http://schemas.microsoft.com/office/powerpoint/2010/main" val="4286235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534400" cy="646331"/>
          </a:xfrm>
          <a:prstGeom prst="rect">
            <a:avLst/>
          </a:prstGeom>
        </p:spPr>
        <p:txBody>
          <a:bodyPr>
            <a:spAutoFit/>
          </a:bodyPr>
          <a:lstStyle/>
          <a:p>
            <a:r>
              <a:rPr lang="en-US" sz="4000" b="1" dirty="0">
                <a:solidFill>
                  <a:srgbClr val="990000"/>
                </a:solidFill>
                <a:ea typeface="Source Sans Pro" charset="0"/>
              </a:rPr>
              <a:t>Chapter </a:t>
            </a:r>
            <a:r>
              <a:rPr lang="en-US" b="1" dirty="0">
                <a:solidFill>
                  <a:srgbClr val="990000"/>
                </a:solidFill>
                <a:ea typeface="Source Sans Pro" charset="0"/>
              </a:rPr>
              <a:t>Preview</a:t>
            </a:r>
            <a:endParaRPr lang="en-US" sz="4000" b="1" dirty="0">
              <a:solidFill>
                <a:srgbClr val="990000"/>
              </a:solidFill>
              <a:ea typeface="Source Sans Pro" charset="0"/>
            </a:endParaRPr>
          </a:p>
        </p:txBody>
      </p:sp>
      <p:sp>
        <p:nvSpPr>
          <p:cNvPr id="4" name="COB/LO"/>
          <p:cNvSpPr>
            <a:spLocks noGrp="1"/>
          </p:cNvSpPr>
          <p:nvPr>
            <p:ph sz="quarter" idx="14"/>
          </p:nvPr>
        </p:nvSpPr>
        <p:spPr>
          <a:xfrm>
            <a:off x="304800" y="1371600"/>
            <a:ext cx="8534400" cy="4800600"/>
          </a:xfrm>
        </p:spPr>
        <p:txBody>
          <a:bodyPr/>
          <a:lstStyle/>
          <a:p>
            <a:pPr>
              <a:lnSpc>
                <a:spcPct val="100000"/>
              </a:lnSpc>
              <a:spcBef>
                <a:spcPts val="1200"/>
              </a:spcBef>
            </a:pPr>
            <a:endParaRPr lang="en-US" sz="2400" dirty="0">
              <a:solidFill>
                <a:schemeClr val="accent2">
                  <a:lumMod val="60000"/>
                  <a:lumOff val="40000"/>
                </a:schemeClr>
              </a:solidFill>
            </a:endParaRPr>
          </a:p>
          <a:p>
            <a:pPr>
              <a:lnSpc>
                <a:spcPct val="100000"/>
              </a:lnSpc>
              <a:spcBef>
                <a:spcPts val="1200"/>
              </a:spcBef>
            </a:pPr>
            <a:r>
              <a:rPr lang="en-US" sz="2400" dirty="0"/>
              <a:t>In Chapter 1, you learned a neat little formula: </a:t>
            </a:r>
            <a:br>
              <a:rPr lang="en-US" sz="2400" dirty="0"/>
            </a:br>
            <a:r>
              <a:rPr lang="en-US" sz="2400" dirty="0"/>
              <a:t>Net income = Revenues – Expenses. </a:t>
            </a:r>
          </a:p>
          <a:p>
            <a:pPr>
              <a:lnSpc>
                <a:spcPct val="100000"/>
              </a:lnSpc>
              <a:spcBef>
                <a:spcPts val="1200"/>
              </a:spcBef>
            </a:pPr>
            <a:r>
              <a:rPr lang="en-US" sz="2400" dirty="0"/>
              <a:t>In Chapter 2, you learned some rules for recording revenue and expense transactions. </a:t>
            </a:r>
          </a:p>
          <a:p>
            <a:pPr>
              <a:lnSpc>
                <a:spcPct val="100000"/>
              </a:lnSpc>
              <a:spcBef>
                <a:spcPts val="1200"/>
              </a:spcBef>
            </a:pPr>
            <a:r>
              <a:rPr lang="en-US" sz="2400" dirty="0"/>
              <a:t>Guess what? </a:t>
            </a:r>
          </a:p>
          <a:p>
            <a:pPr>
              <a:lnSpc>
                <a:spcPct val="100000"/>
              </a:lnSpc>
              <a:spcBef>
                <a:spcPts val="1200"/>
              </a:spcBef>
            </a:pPr>
            <a:r>
              <a:rPr lang="en-US" sz="2400" dirty="0"/>
              <a:t>Things are not really that nice and neat. In fact, it is often difficult for companies to determine in what time period they should report some revenues and expenses. In other words, in measuring net income, timing is everything.</a:t>
            </a:r>
          </a:p>
        </p:txBody>
      </p:sp>
      <p:sp>
        <p:nvSpPr>
          <p:cNvPr id="6" name="Slide Number Placeholder "/>
          <p:cNvSpPr>
            <a:spLocks noGrp="1"/>
          </p:cNvSpPr>
          <p:nvPr>
            <p:ph type="sldNum" sz="quarter" idx="10"/>
          </p:nvPr>
        </p:nvSpPr>
        <p:spPr/>
        <p:txBody>
          <a:bodyPr/>
          <a:lstStyle/>
          <a:p>
            <a:fld id="{67B19427-F580-D146-B60E-4CADEE75497F}" type="slidenum">
              <a:rPr lang="en-US" smtClean="0"/>
              <a:pPr/>
              <a:t>2</a:t>
            </a:fld>
            <a:endParaRPr lang="en-US" dirty="0"/>
          </a:p>
        </p:txBody>
      </p:sp>
      <p:sp>
        <p:nvSpPr>
          <p:cNvPr id="7" name="Footer Placeholder "/>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687315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a:xfrm>
            <a:off x="304800" y="1828800"/>
            <a:ext cx="8534400" cy="2667000"/>
          </a:xfrm>
          <a:prstGeom prst="rect">
            <a:avLst/>
          </a:prstGeom>
        </p:spPr>
        <p:txBody>
          <a:bodyPr>
            <a:noAutofit/>
          </a:bodyPr>
          <a:lstStyle/>
          <a:p>
            <a:pPr>
              <a:lnSpc>
                <a:spcPct val="100000"/>
              </a:lnSpc>
              <a:spcBef>
                <a:spcPts val="600"/>
              </a:spcBef>
            </a:pPr>
            <a:r>
              <a:rPr lang="en-IN" b="1" dirty="0">
                <a:solidFill>
                  <a:srgbClr val="931B21"/>
                </a:solidFill>
              </a:rPr>
              <a:t>Learning Objective 2</a:t>
            </a:r>
            <a:br>
              <a:rPr lang="en-IN" b="1" dirty="0">
                <a:solidFill>
                  <a:srgbClr val="931B21"/>
                </a:solidFill>
              </a:rPr>
            </a:br>
            <a:r>
              <a:rPr lang="en-US" b="1" dirty="0">
                <a:solidFill>
                  <a:schemeClr val="accent1"/>
                </a:solidFill>
              </a:rPr>
              <a:t>Prepare adjusting entries for deferrals. </a:t>
            </a:r>
            <a:r>
              <a:rPr lang="en-US" dirty="0"/>
              <a:t/>
            </a:r>
            <a:br>
              <a:rPr lang="en-US" dirty="0"/>
            </a:br>
            <a:r>
              <a:rPr lang="en-US" dirty="0"/>
              <a:t/>
            </a:r>
            <a:br>
              <a:rPr lang="en-US" dirty="0"/>
            </a:br>
            <a:r>
              <a:rPr lang="en-US" b="1" dirty="0">
                <a:solidFill>
                  <a:schemeClr val="accent1"/>
                </a:solidFill>
              </a:rPr>
              <a:t/>
            </a:r>
            <a:br>
              <a:rPr lang="en-US" b="1" dirty="0">
                <a:solidFill>
                  <a:schemeClr val="accent1"/>
                </a:solidFill>
              </a:rPr>
            </a:br>
            <a:endParaRPr lang="en-US" b="1" dirty="0">
              <a:solidFill>
                <a:schemeClr val="accent1"/>
              </a:solidFill>
            </a:endParaRPr>
          </a:p>
        </p:txBody>
      </p:sp>
      <p:sp>
        <p:nvSpPr>
          <p:cNvPr id="5" name="Slide Number Placeholder "/>
          <p:cNvSpPr>
            <a:spLocks noGrp="1"/>
          </p:cNvSpPr>
          <p:nvPr>
            <p:ph type="sldNum" sz="quarter" idx="10"/>
          </p:nvPr>
        </p:nvSpPr>
        <p:spPr/>
        <p:txBody>
          <a:bodyPr/>
          <a:lstStyle/>
          <a:p>
            <a:fld id="{67B19427-F580-D146-B60E-4CADEE75497F}" type="slidenum">
              <a:rPr lang="en-US" smtClean="0"/>
              <a:pPr/>
              <a:t>20</a:t>
            </a:fld>
            <a:endParaRPr lang="en-US" dirty="0"/>
          </a:p>
        </p:txBody>
      </p:sp>
      <p:sp>
        <p:nvSpPr>
          <p:cNvPr id="6" name="Footer Placeholder "/>
          <p:cNvSpPr>
            <a:spLocks noGrp="1"/>
          </p:cNvSpPr>
          <p:nvPr>
            <p:ph type="ftr" sz="quarter" idx="11"/>
          </p:nvPr>
        </p:nvSpPr>
        <p:spPr/>
        <p:txBody>
          <a:bodyPr/>
          <a:lstStyle/>
          <a:p>
            <a:r>
              <a:rPr lang="en-US" dirty="0"/>
              <a:t>Copyright ©2019 John Wiley &amp; Sons, Inc. </a:t>
            </a:r>
          </a:p>
        </p:txBody>
      </p:sp>
      <p:sp>
        <p:nvSpPr>
          <p:cNvPr id="7"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spTree>
    <p:extLst>
      <p:ext uri="{BB962C8B-B14F-4D97-AF65-F5344CB8AC3E}">
        <p14:creationId xmlns:p14="http://schemas.microsoft.com/office/powerpoint/2010/main" val="3774689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646331"/>
          </a:xfrm>
          <a:prstGeom prst="rect">
            <a:avLst/>
          </a:prstGeom>
        </p:spPr>
        <p:txBody>
          <a:bodyPr wrap="square">
            <a:spAutoFit/>
          </a:bodyPr>
          <a:lstStyle/>
          <a:p>
            <a:r>
              <a:rPr lang="en-US" sz="4000" b="1" dirty="0">
                <a:solidFill>
                  <a:schemeClr val="accent1"/>
                </a:solidFill>
              </a:rPr>
              <a:t>Adjusting Entries for Deferrals</a:t>
            </a:r>
            <a:endParaRPr lang="en-US" sz="4000" dirty="0">
              <a:solidFill>
                <a:schemeClr val="accent1"/>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21</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pic>
        <p:nvPicPr>
          <p:cNvPr id="10" name="Picture 9">
            <a:extLst>
              <a:ext uri="{FF2B5EF4-FFF2-40B4-BE49-F238E27FC236}">
                <a16:creationId xmlns:a16="http://schemas.microsoft.com/office/drawing/2014/main" id="{2FE4D074-22D3-C24E-9285-BAD5B2B3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524000"/>
            <a:ext cx="8763000" cy="1136624"/>
          </a:xfrm>
          <a:prstGeom prst="rect">
            <a:avLst/>
          </a:prstGeom>
        </p:spPr>
      </p:pic>
      <p:sp>
        <p:nvSpPr>
          <p:cNvPr id="11" name="TextBox 10">
            <a:extLst>
              <a:ext uri="{FF2B5EF4-FFF2-40B4-BE49-F238E27FC236}">
                <a16:creationId xmlns:a16="http://schemas.microsoft.com/office/drawing/2014/main" id="{900EC444-76B7-C744-9D40-AC7B63600166}"/>
              </a:ext>
            </a:extLst>
          </p:cNvPr>
          <p:cNvSpPr txBox="1"/>
          <p:nvPr/>
        </p:nvSpPr>
        <p:spPr>
          <a:xfrm>
            <a:off x="228600" y="3200400"/>
            <a:ext cx="8382000" cy="2308324"/>
          </a:xfrm>
          <a:prstGeom prst="rect">
            <a:avLst/>
          </a:prstGeom>
          <a:noFill/>
        </p:spPr>
        <p:txBody>
          <a:bodyPr wrap="square" rtlCol="0">
            <a:spAutoFit/>
          </a:bodyPr>
          <a:lstStyle/>
          <a:p>
            <a:r>
              <a:rPr lang="en-US" sz="2400" b="1" dirty="0">
                <a:solidFill>
                  <a:schemeClr val="accent1"/>
                </a:solidFill>
              </a:rPr>
              <a:t>Deferrals</a:t>
            </a:r>
            <a:r>
              <a:rPr lang="en-US" sz="2400" dirty="0"/>
              <a:t> are </a:t>
            </a:r>
            <a:r>
              <a:rPr lang="en-US" sz="2400" b="1" dirty="0">
                <a:solidFill>
                  <a:schemeClr val="accent1"/>
                </a:solidFill>
              </a:rPr>
              <a:t>expenses or revenues </a:t>
            </a:r>
            <a:r>
              <a:rPr lang="en-US" sz="2400" dirty="0"/>
              <a:t>that are recognized at a date later than the point when cash was originally exchanged.</a:t>
            </a:r>
          </a:p>
          <a:p>
            <a:endParaRPr lang="en-US" sz="2400" dirty="0"/>
          </a:p>
          <a:p>
            <a:r>
              <a:rPr lang="en-US" sz="2400" dirty="0"/>
              <a:t>There are </a:t>
            </a:r>
            <a:r>
              <a:rPr lang="en-US" sz="2400" b="1" dirty="0">
                <a:solidFill>
                  <a:schemeClr val="accent1"/>
                </a:solidFill>
              </a:rPr>
              <a:t>two types</a:t>
            </a:r>
            <a:r>
              <a:rPr lang="en-US" sz="2400" dirty="0">
                <a:solidFill>
                  <a:schemeClr val="accent1"/>
                </a:solidFill>
              </a:rPr>
              <a:t>:</a:t>
            </a:r>
          </a:p>
          <a:p>
            <a:pPr marL="342900" indent="-342900">
              <a:buClr>
                <a:schemeClr val="accent1"/>
              </a:buClr>
              <a:buFont typeface="Arial" panose="020B0604020202020204" pitchFamily="34" charset="0"/>
              <a:buChar char="•"/>
            </a:pPr>
            <a:r>
              <a:rPr lang="en-US" sz="2400" dirty="0"/>
              <a:t>Prepaid expenses, and</a:t>
            </a:r>
          </a:p>
          <a:p>
            <a:pPr marL="342900" indent="-342900">
              <a:buClr>
                <a:schemeClr val="accent1"/>
              </a:buClr>
              <a:buFont typeface="Arial" panose="020B0604020202020204" pitchFamily="34" charset="0"/>
              <a:buChar char="•"/>
            </a:pPr>
            <a:r>
              <a:rPr lang="en-US" sz="2400" dirty="0"/>
              <a:t>Unearned revenues.</a:t>
            </a:r>
          </a:p>
        </p:txBody>
      </p:sp>
    </p:spTree>
    <p:extLst>
      <p:ext uri="{BB962C8B-B14F-4D97-AF65-F5344CB8AC3E}">
        <p14:creationId xmlns:p14="http://schemas.microsoft.com/office/powerpoint/2010/main" val="1494844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646331"/>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Prepaid Expenses</a:t>
            </a:r>
            <a:endParaRPr lang="en-US" sz="40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22</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sp>
        <p:nvSpPr>
          <p:cNvPr id="2" name="Rectangle 1">
            <a:extLst>
              <a:ext uri="{FF2B5EF4-FFF2-40B4-BE49-F238E27FC236}">
                <a16:creationId xmlns:a16="http://schemas.microsoft.com/office/drawing/2014/main" id="{0D8B7BC1-8112-054C-94C4-95037051C71B}"/>
              </a:ext>
            </a:extLst>
          </p:cNvPr>
          <p:cNvSpPr/>
          <p:nvPr/>
        </p:nvSpPr>
        <p:spPr>
          <a:xfrm>
            <a:off x="183144" y="1480100"/>
            <a:ext cx="8656056" cy="2308324"/>
          </a:xfrm>
          <a:prstGeom prst="rect">
            <a:avLst/>
          </a:prstGeom>
        </p:spPr>
        <p:txBody>
          <a:bodyPr wrap="square">
            <a:spAutoFit/>
          </a:bodyPr>
          <a:lstStyle/>
          <a:p>
            <a:r>
              <a:rPr lang="en-US" sz="2400" b="1" dirty="0">
                <a:latin typeface="Calibri" panose="020F0502020204030204" pitchFamily="34" charset="0"/>
                <a:cs typeface="Calibri" panose="020F0502020204030204" pitchFamily="34" charset="0"/>
              </a:rPr>
              <a:t>Prepaid expenses are costs that expire either with the passage of time </a:t>
            </a:r>
            <a:r>
              <a:rPr lang="en-US" sz="2400" dirty="0">
                <a:latin typeface="Calibri" panose="020F0502020204030204" pitchFamily="34" charset="0"/>
                <a:cs typeface="Calibri" panose="020F0502020204030204" pitchFamily="34" charset="0"/>
              </a:rPr>
              <a:t>(e.g., rent and insurance) </a:t>
            </a:r>
            <a:r>
              <a:rPr lang="en-US" sz="2400" b="1" dirty="0">
                <a:latin typeface="Calibri" panose="020F0502020204030204" pitchFamily="34" charset="0"/>
                <a:cs typeface="Calibri" panose="020F0502020204030204" pitchFamily="34" charset="0"/>
              </a:rPr>
              <a:t>or through use </a:t>
            </a:r>
            <a:r>
              <a:rPr lang="en-US" sz="2400" dirty="0">
                <a:latin typeface="Calibri" panose="020F0502020204030204" pitchFamily="34" charset="0"/>
                <a:cs typeface="Calibri" panose="020F0502020204030204" pitchFamily="34" charset="0"/>
              </a:rPr>
              <a:t>(e.g., supplies). </a:t>
            </a:r>
          </a:p>
          <a:p>
            <a:endParaRPr lang="en-US" sz="2400" dirty="0">
              <a:latin typeface="Calibri" panose="020F0502020204030204" pitchFamily="34" charset="0"/>
              <a:cs typeface="Calibri" panose="020F0502020204030204" pitchFamily="34" charset="0"/>
            </a:endParaRPr>
          </a:p>
          <a:p>
            <a:r>
              <a:rPr lang="en-US" sz="2400" dirty="0"/>
              <a:t>Prior to adjustment, assets are overstated and expenses are understated. </a:t>
            </a:r>
          </a:p>
          <a:p>
            <a:endParaRPr lang="en-US" sz="24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0BF5CA4-6BF3-0F4A-81AB-58367B382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518096"/>
            <a:ext cx="8686800" cy="2197100"/>
          </a:xfrm>
          <a:prstGeom prst="rect">
            <a:avLst/>
          </a:prstGeom>
        </p:spPr>
      </p:pic>
      <p:pic>
        <p:nvPicPr>
          <p:cNvPr id="11" name="Picture 10">
            <a:extLst>
              <a:ext uri="{FF2B5EF4-FFF2-40B4-BE49-F238E27FC236}">
                <a16:creationId xmlns:a16="http://schemas.microsoft.com/office/drawing/2014/main" id="{BEFF58F5-9ED7-C448-AAA9-1E9198BCDB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5638825"/>
            <a:ext cx="1361658" cy="518727"/>
          </a:xfrm>
          <a:prstGeom prst="rect">
            <a:avLst/>
          </a:prstGeom>
        </p:spPr>
      </p:pic>
    </p:spTree>
    <p:extLst>
      <p:ext uri="{BB962C8B-B14F-4D97-AF65-F5344CB8AC3E}">
        <p14:creationId xmlns:p14="http://schemas.microsoft.com/office/powerpoint/2010/main" val="3800736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0C0EEE4-B41B-F049-8157-3DE314E0DA1F}"/>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3286125" y="990600"/>
            <a:ext cx="2189199" cy="3733800"/>
          </a:xfrm>
        </p:spPr>
      </p:pic>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23</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latin typeface="+mj-lt"/>
              </a:rPr>
              <a:t>Supplies </a:t>
            </a:r>
            <a:endParaRPr lang="en-US" dirty="0">
              <a:latin typeface="+mj-lt"/>
            </a:endParaRPr>
          </a:p>
        </p:txBody>
      </p:sp>
      <p:sp>
        <p:nvSpPr>
          <p:cNvPr id="8" name="Rectangle 7">
            <a:extLst>
              <a:ext uri="{FF2B5EF4-FFF2-40B4-BE49-F238E27FC236}">
                <a16:creationId xmlns:a16="http://schemas.microsoft.com/office/drawing/2014/main" id="{CA365F6F-FD1A-6A45-807E-CA097F61EDB8}"/>
              </a:ext>
            </a:extLst>
          </p:cNvPr>
          <p:cNvSpPr/>
          <p:nvPr/>
        </p:nvSpPr>
        <p:spPr>
          <a:xfrm>
            <a:off x="304800" y="4974770"/>
            <a:ext cx="7962900" cy="1200329"/>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Rather than record supplies expense as the supplies are used, companies recognize supplies expense at the </a:t>
            </a:r>
            <a:r>
              <a:rPr lang="en-US" sz="2400" b="1" dirty="0">
                <a:solidFill>
                  <a:schemeClr val="accent1"/>
                </a:solidFill>
                <a:latin typeface="Calibri" panose="020F0502020204030204" pitchFamily="34" charset="0"/>
                <a:cs typeface="Calibri" panose="020F0502020204030204" pitchFamily="34" charset="0"/>
              </a:rPr>
              <a:t>end </a:t>
            </a:r>
            <a:r>
              <a:rPr lang="en-US" sz="2400" dirty="0">
                <a:latin typeface="Calibri" panose="020F0502020204030204" pitchFamily="34" charset="0"/>
                <a:cs typeface="Calibri" panose="020F0502020204030204" pitchFamily="34" charset="0"/>
              </a:rPr>
              <a:t>of the accounting period. </a:t>
            </a:r>
          </a:p>
        </p:txBody>
      </p:sp>
      <p:sp>
        <p:nvSpPr>
          <p:cNvPr id="9" name="COB/LO">
            <a:extLst>
              <a:ext uri="{FF2B5EF4-FFF2-40B4-BE49-F238E27FC236}">
                <a16:creationId xmlns:a16="http://schemas.microsoft.com/office/drawing/2014/main" id="{55F5BE6A-E56C-2D4E-8810-CA4B73E86D16}"/>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a:solidFill>
                  <a:schemeClr val="bg1">
                    <a:lumMod val="50000"/>
                  </a:schemeClr>
                </a:solidFill>
              </a:rPr>
              <a:t>LO 2</a:t>
            </a:r>
            <a:endParaRPr lang="en-US" sz="1200" dirty="0">
              <a:solidFill>
                <a:schemeClr val="bg1">
                  <a:lumMod val="50000"/>
                </a:schemeClr>
              </a:solidFill>
            </a:endParaRPr>
          </a:p>
        </p:txBody>
      </p:sp>
    </p:spTree>
    <p:extLst>
      <p:ext uri="{BB962C8B-B14F-4D97-AF65-F5344CB8AC3E}">
        <p14:creationId xmlns:p14="http://schemas.microsoft.com/office/powerpoint/2010/main" val="2923811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24</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latin typeface="+mj-lt"/>
              </a:rPr>
              <a:t>Supplies </a:t>
            </a:r>
            <a:endParaRPr lang="en-US" dirty="0">
              <a:latin typeface="+mj-lt"/>
            </a:endParaRPr>
          </a:p>
        </p:txBody>
      </p:sp>
      <p:sp>
        <p:nvSpPr>
          <p:cNvPr id="13" name="TextBox 12">
            <a:extLst>
              <a:ext uri="{FF2B5EF4-FFF2-40B4-BE49-F238E27FC236}">
                <a16:creationId xmlns:a16="http://schemas.microsoft.com/office/drawing/2014/main" id="{5518939B-73AC-7E4C-AAE2-79B95BED3D8E}"/>
              </a:ext>
            </a:extLst>
          </p:cNvPr>
          <p:cNvSpPr txBox="1"/>
          <p:nvPr/>
        </p:nvSpPr>
        <p:spPr>
          <a:xfrm>
            <a:off x="272143" y="5156021"/>
            <a:ext cx="290464" cy="923330"/>
          </a:xfrm>
          <a:prstGeom prst="rect">
            <a:avLst/>
          </a:prstGeom>
          <a:noFill/>
        </p:spPr>
        <p:txBody>
          <a:bodyPr wrap="none" rtlCol="0">
            <a:spAutoFit/>
          </a:bodyPr>
          <a:lstStyle/>
          <a:p>
            <a:endParaRPr lang="en-US" dirty="0"/>
          </a:p>
          <a:p>
            <a:endParaRPr lang="en-US" dirty="0"/>
          </a:p>
          <a:p>
            <a:r>
              <a:rPr lang="en-US" dirty="0"/>
              <a:t>  </a:t>
            </a:r>
          </a:p>
        </p:txBody>
      </p:sp>
      <p:sp>
        <p:nvSpPr>
          <p:cNvPr id="18" name="TextBox 17">
            <a:extLst>
              <a:ext uri="{FF2B5EF4-FFF2-40B4-BE49-F238E27FC236}">
                <a16:creationId xmlns:a16="http://schemas.microsoft.com/office/drawing/2014/main" id="{E06AD4DE-08AB-EA4D-AA41-BFD6C94FAE35}"/>
              </a:ext>
            </a:extLst>
          </p:cNvPr>
          <p:cNvSpPr txBox="1"/>
          <p:nvPr/>
        </p:nvSpPr>
        <p:spPr>
          <a:xfrm>
            <a:off x="272143" y="1524000"/>
            <a:ext cx="8338457" cy="3323987"/>
          </a:xfrm>
          <a:prstGeom prst="rect">
            <a:avLst/>
          </a:prstGeom>
          <a:noFill/>
        </p:spPr>
        <p:txBody>
          <a:bodyPr wrap="square" rtlCol="0">
            <a:spAutoFit/>
          </a:bodyPr>
          <a:lstStyle/>
          <a:p>
            <a:r>
              <a:rPr lang="en-US" sz="2400" b="1" dirty="0">
                <a:solidFill>
                  <a:schemeClr val="accent3"/>
                </a:solidFill>
              </a:rPr>
              <a:t>Assume</a:t>
            </a:r>
            <a:r>
              <a:rPr lang="en-US" sz="2400" dirty="0">
                <a:solidFill>
                  <a:schemeClr val="accent3"/>
                </a:solidFill>
              </a:rPr>
              <a:t>:</a:t>
            </a:r>
            <a:r>
              <a:rPr lang="en-US" sz="2400" dirty="0"/>
              <a:t> </a:t>
            </a:r>
            <a:r>
              <a:rPr lang="en-US" altLang="en-US" sz="2400" dirty="0" err="1">
                <a:latin typeface="Calibri" panose="020F0502020204030204" pitchFamily="34" charset="0"/>
                <a:cs typeface="Calibri" panose="020F0502020204030204" pitchFamily="34" charset="0"/>
              </a:rPr>
              <a:t>Yazici</a:t>
            </a:r>
            <a:r>
              <a:rPr lang="en-US" altLang="en-US" sz="2400" dirty="0">
                <a:latin typeface="Calibri" panose="020F0502020204030204" pitchFamily="34" charset="0"/>
                <a:cs typeface="Calibri" panose="020F0502020204030204" pitchFamily="34" charset="0"/>
              </a:rPr>
              <a:t> Advertising purchased supplies costing </a:t>
            </a:r>
            <a:r>
              <a:rPr lang="en-US" altLang="en-US" sz="2400" dirty="0" smtClean="0">
                <a:latin typeface="Calibri" panose="020F0502020204030204" pitchFamily="34" charset="0"/>
                <a:cs typeface="Calibri" panose="020F0502020204030204" pitchFamily="34" charset="0"/>
              </a:rPr>
              <a:t>2,500 </a:t>
            </a:r>
            <a:r>
              <a:rPr lang="en-US" altLang="en-US" sz="2400" dirty="0">
                <a:latin typeface="Calibri" panose="020F0502020204030204" pitchFamily="34" charset="0"/>
                <a:cs typeface="Calibri" panose="020F0502020204030204" pitchFamily="34" charset="0"/>
              </a:rPr>
              <a:t>on October 5. </a:t>
            </a:r>
            <a:r>
              <a:rPr lang="en-US" altLang="en-US" sz="2400" dirty="0" err="1">
                <a:latin typeface="Calibri" panose="020F0502020204030204" pitchFamily="34" charset="0"/>
                <a:cs typeface="Calibri" panose="020F0502020204030204" pitchFamily="34" charset="0"/>
              </a:rPr>
              <a:t>Yazici</a:t>
            </a:r>
            <a:r>
              <a:rPr lang="en-US" altLang="en-US" sz="2400" dirty="0">
                <a:latin typeface="Calibri" panose="020F0502020204030204" pitchFamily="34" charset="0"/>
                <a:cs typeface="Calibri" panose="020F0502020204030204" pitchFamily="34" charset="0"/>
              </a:rPr>
              <a:t> recorded the purchase by increasing (debiting) the asset Supplies. This account shows a balance of 2,500 in the October 31 trial balance. An inventory count at the close of business on October 31 reveals that </a:t>
            </a:r>
            <a:r>
              <a:rPr lang="en-US" altLang="en-US" sz="2400" dirty="0" smtClean="0">
                <a:latin typeface="Calibri" panose="020F0502020204030204" pitchFamily="34" charset="0"/>
                <a:cs typeface="Calibri" panose="020F0502020204030204" pitchFamily="34" charset="0"/>
              </a:rPr>
              <a:t>1,000 </a:t>
            </a:r>
            <a:r>
              <a:rPr lang="en-US" altLang="en-US" sz="2400" dirty="0">
                <a:latin typeface="Calibri" panose="020F0502020204030204" pitchFamily="34" charset="0"/>
                <a:cs typeface="Calibri" panose="020F0502020204030204" pitchFamily="34" charset="0"/>
              </a:rPr>
              <a:t>of supplies are still on hand. </a:t>
            </a:r>
          </a:p>
          <a:p>
            <a:endParaRPr lang="en-US" altLang="en-US" sz="2400" b="1" dirty="0">
              <a:solidFill>
                <a:schemeClr val="accent3"/>
              </a:solidFill>
              <a:latin typeface="Calibri" panose="020F0502020204030204" pitchFamily="34" charset="0"/>
              <a:cs typeface="Calibri" panose="020F0502020204030204" pitchFamily="34" charset="0"/>
            </a:endParaRPr>
          </a:p>
          <a:p>
            <a:r>
              <a:rPr lang="en-US" altLang="en-US" sz="2400" b="1" dirty="0">
                <a:solidFill>
                  <a:schemeClr val="accent3"/>
                </a:solidFill>
                <a:latin typeface="Calibri" panose="020F0502020204030204" pitchFamily="34" charset="0"/>
                <a:cs typeface="Calibri" panose="020F0502020204030204" pitchFamily="34" charset="0"/>
              </a:rPr>
              <a:t>Demonstrate</a:t>
            </a:r>
            <a:r>
              <a:rPr lang="en-US" altLang="en-US" sz="2400" dirty="0">
                <a:solidFill>
                  <a:schemeClr val="accent3"/>
                </a:solidFill>
                <a:latin typeface="Calibri" panose="020F0502020204030204" pitchFamily="34" charset="0"/>
                <a:cs typeface="Calibri" panose="020F0502020204030204" pitchFamily="34" charset="0"/>
              </a:rPr>
              <a:t>:</a:t>
            </a:r>
            <a:r>
              <a:rPr lang="en-US" altLang="en-US" sz="2400" dirty="0">
                <a:latin typeface="Calibri" panose="020F0502020204030204" pitchFamily="34" charset="0"/>
                <a:cs typeface="Calibri" panose="020F0502020204030204" pitchFamily="34" charset="0"/>
              </a:rPr>
              <a:t> How do you record the adjustment for supplies?</a:t>
            </a:r>
          </a:p>
          <a:p>
            <a:endParaRPr lang="en-US" dirty="0"/>
          </a:p>
        </p:txBody>
      </p:sp>
      <p:sp>
        <p:nvSpPr>
          <p:cNvPr id="19" name="TextBox 18">
            <a:extLst>
              <a:ext uri="{FF2B5EF4-FFF2-40B4-BE49-F238E27FC236}">
                <a16:creationId xmlns:a16="http://schemas.microsoft.com/office/drawing/2014/main" id="{9EC522BA-4E8C-514C-AD4C-866413DD3567}"/>
              </a:ext>
            </a:extLst>
          </p:cNvPr>
          <p:cNvSpPr txBox="1"/>
          <p:nvPr/>
        </p:nvSpPr>
        <p:spPr>
          <a:xfrm>
            <a:off x="6827709" y="6079351"/>
            <a:ext cx="1641731" cy="276999"/>
          </a:xfrm>
          <a:prstGeom prst="rect">
            <a:avLst/>
          </a:prstGeom>
          <a:noFill/>
        </p:spPr>
        <p:txBody>
          <a:bodyPr wrap="none" rtlCol="0">
            <a:spAutoFit/>
          </a:bodyPr>
          <a:lstStyle/>
          <a:p>
            <a:r>
              <a:rPr lang="en-US" sz="1200" dirty="0"/>
              <a:t>Continues on next slide</a:t>
            </a:r>
          </a:p>
        </p:txBody>
      </p:sp>
      <p:sp>
        <p:nvSpPr>
          <p:cNvPr id="28" name="COB/LO">
            <a:extLst>
              <a:ext uri="{FF2B5EF4-FFF2-40B4-BE49-F238E27FC236}">
                <a16:creationId xmlns:a16="http://schemas.microsoft.com/office/drawing/2014/main" id="{EC6D152B-9C2C-4547-ABF2-AE5E91144077}"/>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a:solidFill>
                  <a:schemeClr val="bg1">
                    <a:lumMod val="50000"/>
                  </a:schemeClr>
                </a:solidFill>
              </a:rPr>
              <a:t>LO 2</a:t>
            </a:r>
            <a:endParaRPr lang="en-US" sz="1200" dirty="0">
              <a:solidFill>
                <a:schemeClr val="bg1">
                  <a:lumMod val="50000"/>
                </a:schemeClr>
              </a:solidFill>
            </a:endParaRPr>
          </a:p>
        </p:txBody>
      </p:sp>
    </p:spTree>
    <p:extLst>
      <p:ext uri="{BB962C8B-B14F-4D97-AF65-F5344CB8AC3E}">
        <p14:creationId xmlns:p14="http://schemas.microsoft.com/office/powerpoint/2010/main" val="4130602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25</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latin typeface="+mj-lt"/>
              </a:rPr>
              <a:t>Supplies </a:t>
            </a:r>
            <a:endParaRPr lang="en-US" dirty="0">
              <a:latin typeface="+mj-lt"/>
            </a:endParaRPr>
          </a:p>
        </p:txBody>
      </p:sp>
      <p:pic>
        <p:nvPicPr>
          <p:cNvPr id="10" name="Picture 9">
            <a:extLst>
              <a:ext uri="{FF2B5EF4-FFF2-40B4-BE49-F238E27FC236}">
                <a16:creationId xmlns:a16="http://schemas.microsoft.com/office/drawing/2014/main" id="{D74D1BB0-4FC3-0148-89A9-BDB9D58E3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363759"/>
            <a:ext cx="8153400" cy="4777297"/>
          </a:xfrm>
          <a:prstGeom prst="rect">
            <a:avLst/>
          </a:prstGeom>
        </p:spPr>
      </p:pic>
      <p:pic>
        <p:nvPicPr>
          <p:cNvPr id="12" name="Picture 11">
            <a:extLst>
              <a:ext uri="{FF2B5EF4-FFF2-40B4-BE49-F238E27FC236}">
                <a16:creationId xmlns:a16="http://schemas.microsoft.com/office/drawing/2014/main" id="{938AFEEF-9307-4148-BC2F-18E3C61BD4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6108700"/>
            <a:ext cx="1828800" cy="218114"/>
          </a:xfrm>
          <a:prstGeom prst="rect">
            <a:avLst/>
          </a:prstGeom>
        </p:spPr>
      </p:pic>
      <p:sp>
        <p:nvSpPr>
          <p:cNvPr id="7" name="COB/LO">
            <a:extLst>
              <a:ext uri="{FF2B5EF4-FFF2-40B4-BE49-F238E27FC236}">
                <a16:creationId xmlns:a16="http://schemas.microsoft.com/office/drawing/2014/main" id="{FA84179B-8CC3-EB41-A38B-4B068EBAE89E}"/>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a:solidFill>
                  <a:schemeClr val="bg1">
                    <a:lumMod val="50000"/>
                  </a:schemeClr>
                </a:solidFill>
              </a:rPr>
              <a:t>LO 2</a:t>
            </a:r>
            <a:endParaRPr lang="en-US" sz="1200" dirty="0">
              <a:solidFill>
                <a:schemeClr val="bg1">
                  <a:lumMod val="50000"/>
                </a:schemeClr>
              </a:solidFill>
            </a:endParaRPr>
          </a:p>
        </p:txBody>
      </p:sp>
    </p:spTree>
    <p:extLst>
      <p:ext uri="{BB962C8B-B14F-4D97-AF65-F5344CB8AC3E}">
        <p14:creationId xmlns:p14="http://schemas.microsoft.com/office/powerpoint/2010/main" val="2653896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26</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latin typeface="+mj-lt"/>
              </a:rPr>
              <a:t>Insurance </a:t>
            </a:r>
            <a:endParaRPr lang="en-US" dirty="0">
              <a:latin typeface="+mj-lt"/>
            </a:endParaRPr>
          </a:p>
        </p:txBody>
      </p:sp>
      <p:pic>
        <p:nvPicPr>
          <p:cNvPr id="6" name="Picture 5">
            <a:extLst>
              <a:ext uri="{FF2B5EF4-FFF2-40B4-BE49-F238E27FC236}">
                <a16:creationId xmlns:a16="http://schemas.microsoft.com/office/drawing/2014/main" id="{C3D148E4-F685-364F-85DF-A61793A92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300" y="996950"/>
            <a:ext cx="2311400" cy="4864100"/>
          </a:xfrm>
          <a:prstGeom prst="rect">
            <a:avLst/>
          </a:prstGeom>
        </p:spPr>
      </p:pic>
      <p:sp>
        <p:nvSpPr>
          <p:cNvPr id="9" name="COB/LO">
            <a:extLst>
              <a:ext uri="{FF2B5EF4-FFF2-40B4-BE49-F238E27FC236}">
                <a16:creationId xmlns:a16="http://schemas.microsoft.com/office/drawing/2014/main" id="{0D542E7B-E3A0-7243-B94A-ECA50F00A31B}"/>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a:solidFill>
                  <a:schemeClr val="bg1">
                    <a:lumMod val="50000"/>
                  </a:schemeClr>
                </a:solidFill>
              </a:rPr>
              <a:t>LO 2</a:t>
            </a:r>
            <a:endParaRPr lang="en-US" sz="1200" dirty="0">
              <a:solidFill>
                <a:schemeClr val="bg1">
                  <a:lumMod val="50000"/>
                </a:schemeClr>
              </a:solidFill>
            </a:endParaRPr>
          </a:p>
        </p:txBody>
      </p:sp>
    </p:spTree>
    <p:extLst>
      <p:ext uri="{BB962C8B-B14F-4D97-AF65-F5344CB8AC3E}">
        <p14:creationId xmlns:p14="http://schemas.microsoft.com/office/powerpoint/2010/main" val="4250912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27</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latin typeface="+mj-lt"/>
              </a:rPr>
              <a:t>Insurance</a:t>
            </a:r>
            <a:endParaRPr lang="en-US" dirty="0">
              <a:latin typeface="+mj-lt"/>
            </a:endParaRPr>
          </a:p>
        </p:txBody>
      </p:sp>
      <p:sp>
        <p:nvSpPr>
          <p:cNvPr id="13" name="TextBox 12">
            <a:extLst>
              <a:ext uri="{FF2B5EF4-FFF2-40B4-BE49-F238E27FC236}">
                <a16:creationId xmlns:a16="http://schemas.microsoft.com/office/drawing/2014/main" id="{5518939B-73AC-7E4C-AAE2-79B95BED3D8E}"/>
              </a:ext>
            </a:extLst>
          </p:cNvPr>
          <p:cNvSpPr txBox="1"/>
          <p:nvPr/>
        </p:nvSpPr>
        <p:spPr>
          <a:xfrm>
            <a:off x="272143" y="5156021"/>
            <a:ext cx="290464" cy="923330"/>
          </a:xfrm>
          <a:prstGeom prst="rect">
            <a:avLst/>
          </a:prstGeom>
          <a:noFill/>
        </p:spPr>
        <p:txBody>
          <a:bodyPr wrap="none" rtlCol="0">
            <a:spAutoFit/>
          </a:bodyPr>
          <a:lstStyle/>
          <a:p>
            <a:endParaRPr lang="en-US" dirty="0"/>
          </a:p>
          <a:p>
            <a:endParaRPr lang="en-US" dirty="0"/>
          </a:p>
          <a:p>
            <a:r>
              <a:rPr lang="en-US" dirty="0"/>
              <a:t>  </a:t>
            </a:r>
          </a:p>
        </p:txBody>
      </p:sp>
      <p:sp>
        <p:nvSpPr>
          <p:cNvPr id="19" name="TextBox 18">
            <a:extLst>
              <a:ext uri="{FF2B5EF4-FFF2-40B4-BE49-F238E27FC236}">
                <a16:creationId xmlns:a16="http://schemas.microsoft.com/office/drawing/2014/main" id="{9EC522BA-4E8C-514C-AD4C-866413DD3567}"/>
              </a:ext>
            </a:extLst>
          </p:cNvPr>
          <p:cNvSpPr txBox="1"/>
          <p:nvPr/>
        </p:nvSpPr>
        <p:spPr>
          <a:xfrm>
            <a:off x="6827709" y="6079351"/>
            <a:ext cx="1641731" cy="276999"/>
          </a:xfrm>
          <a:prstGeom prst="rect">
            <a:avLst/>
          </a:prstGeom>
          <a:noFill/>
        </p:spPr>
        <p:txBody>
          <a:bodyPr wrap="none" rtlCol="0">
            <a:spAutoFit/>
          </a:bodyPr>
          <a:lstStyle/>
          <a:p>
            <a:r>
              <a:rPr lang="en-US" sz="1200" dirty="0"/>
              <a:t>Continues on next slide</a:t>
            </a:r>
          </a:p>
        </p:txBody>
      </p:sp>
      <p:sp>
        <p:nvSpPr>
          <p:cNvPr id="11" name="COB/LO">
            <a:extLst>
              <a:ext uri="{FF2B5EF4-FFF2-40B4-BE49-F238E27FC236}">
                <a16:creationId xmlns:a16="http://schemas.microsoft.com/office/drawing/2014/main" id="{31B52A2D-856F-8E45-A042-70560AB213E0}"/>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a:solidFill>
                  <a:schemeClr val="bg1">
                    <a:lumMod val="50000"/>
                  </a:schemeClr>
                </a:solidFill>
              </a:rPr>
              <a:t>LO 2</a:t>
            </a:r>
            <a:endParaRPr lang="en-US" sz="1200" dirty="0">
              <a:solidFill>
                <a:schemeClr val="bg1">
                  <a:lumMod val="50000"/>
                </a:schemeClr>
              </a:solidFill>
            </a:endParaRPr>
          </a:p>
        </p:txBody>
      </p:sp>
      <p:sp>
        <p:nvSpPr>
          <p:cNvPr id="14" name="Rectangle 13">
            <a:extLst>
              <a:ext uri="{FF2B5EF4-FFF2-40B4-BE49-F238E27FC236}">
                <a16:creationId xmlns:a16="http://schemas.microsoft.com/office/drawing/2014/main" id="{F06D951B-210E-7A4A-A2E0-588D19387EC6}"/>
              </a:ext>
            </a:extLst>
          </p:cNvPr>
          <p:cNvSpPr/>
          <p:nvPr/>
        </p:nvSpPr>
        <p:spPr>
          <a:xfrm>
            <a:off x="476194" y="1739654"/>
            <a:ext cx="7753405" cy="2677656"/>
          </a:xfrm>
          <a:prstGeom prst="rect">
            <a:avLst/>
          </a:prstGeom>
        </p:spPr>
        <p:txBody>
          <a:bodyPr wrap="square">
            <a:spAutoFit/>
          </a:bodyPr>
          <a:lstStyle/>
          <a:p>
            <a:r>
              <a:rPr lang="en-US" sz="2400" b="1" dirty="0">
                <a:solidFill>
                  <a:schemeClr val="accent3"/>
                </a:solidFill>
              </a:rPr>
              <a:t>Assume</a:t>
            </a:r>
            <a:r>
              <a:rPr lang="en-US" sz="2400" dirty="0">
                <a:solidFill>
                  <a:schemeClr val="accent3"/>
                </a:solidFill>
              </a:rPr>
              <a:t>:</a:t>
            </a:r>
            <a:r>
              <a:rPr lang="en-US" sz="2400" dirty="0"/>
              <a:t> On October 4, </a:t>
            </a:r>
            <a:r>
              <a:rPr lang="en-US" sz="2400" dirty="0" err="1"/>
              <a:t>Yazici</a:t>
            </a:r>
            <a:r>
              <a:rPr lang="en-US" sz="2400" dirty="0"/>
              <a:t> Advertising paid 600 for a one-year fire insurance policy. Coverage began on October 1. </a:t>
            </a:r>
            <a:r>
              <a:rPr lang="en-US" sz="2400" dirty="0" err="1"/>
              <a:t>Yazici</a:t>
            </a:r>
            <a:r>
              <a:rPr lang="en-US" sz="2400" dirty="0"/>
              <a:t> recorded the payment by increasing (debiting) Prepaid Insurance.  </a:t>
            </a:r>
          </a:p>
          <a:p>
            <a:endParaRPr lang="en-US" altLang="en-US" sz="2400" b="1" dirty="0">
              <a:solidFill>
                <a:schemeClr val="accent3"/>
              </a:solidFill>
              <a:latin typeface="Calibri" panose="020F0502020204030204" pitchFamily="34" charset="0"/>
              <a:cs typeface="Calibri" panose="020F0502020204030204" pitchFamily="34" charset="0"/>
            </a:endParaRPr>
          </a:p>
          <a:p>
            <a:r>
              <a:rPr lang="en-US" altLang="en-US" sz="2400" b="1" dirty="0">
                <a:solidFill>
                  <a:schemeClr val="accent3"/>
                </a:solidFill>
                <a:latin typeface="Calibri" panose="020F0502020204030204" pitchFamily="34" charset="0"/>
                <a:cs typeface="Calibri" panose="020F0502020204030204" pitchFamily="34" charset="0"/>
              </a:rPr>
              <a:t>Demonstrate</a:t>
            </a:r>
            <a:r>
              <a:rPr lang="en-US" altLang="en-US" sz="2400" dirty="0">
                <a:solidFill>
                  <a:schemeClr val="accent3"/>
                </a:solidFill>
                <a:latin typeface="Calibri" panose="020F0502020204030204" pitchFamily="34" charset="0"/>
                <a:cs typeface="Calibri" panose="020F0502020204030204" pitchFamily="34" charset="0"/>
              </a:rPr>
              <a:t>:</a:t>
            </a:r>
            <a:r>
              <a:rPr lang="en-US" altLang="en-US" sz="2400" dirty="0">
                <a:latin typeface="Calibri" panose="020F0502020204030204" pitchFamily="34" charset="0"/>
                <a:cs typeface="Calibri" panose="020F0502020204030204" pitchFamily="34" charset="0"/>
              </a:rPr>
              <a:t> How do you record the adjustment for insurance?</a:t>
            </a:r>
          </a:p>
        </p:txBody>
      </p:sp>
    </p:spTree>
    <p:extLst>
      <p:ext uri="{BB962C8B-B14F-4D97-AF65-F5344CB8AC3E}">
        <p14:creationId xmlns:p14="http://schemas.microsoft.com/office/powerpoint/2010/main" val="4040729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28</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latin typeface="+mj-lt"/>
              </a:rPr>
              <a:t>Insurance </a:t>
            </a:r>
            <a:endParaRPr lang="en-US" dirty="0">
              <a:latin typeface="+mj-lt"/>
            </a:endParaRPr>
          </a:p>
        </p:txBody>
      </p:sp>
      <p:pic>
        <p:nvPicPr>
          <p:cNvPr id="6" name="Picture 5">
            <a:extLst>
              <a:ext uri="{FF2B5EF4-FFF2-40B4-BE49-F238E27FC236}">
                <a16:creationId xmlns:a16="http://schemas.microsoft.com/office/drawing/2014/main" id="{2E6EE8EB-DA7C-B74D-B529-A7DFEB792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89556"/>
            <a:ext cx="8034337" cy="4774187"/>
          </a:xfrm>
          <a:prstGeom prst="rect">
            <a:avLst/>
          </a:prstGeom>
        </p:spPr>
      </p:pic>
      <p:pic>
        <p:nvPicPr>
          <p:cNvPr id="8" name="Picture 7">
            <a:extLst>
              <a:ext uri="{FF2B5EF4-FFF2-40B4-BE49-F238E27FC236}">
                <a16:creationId xmlns:a16="http://schemas.microsoft.com/office/drawing/2014/main" id="{20B78DE4-07FB-B942-962E-A96853DD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771" y="6053257"/>
            <a:ext cx="1915886" cy="221720"/>
          </a:xfrm>
          <a:prstGeom prst="rect">
            <a:avLst/>
          </a:prstGeom>
        </p:spPr>
      </p:pic>
      <p:sp>
        <p:nvSpPr>
          <p:cNvPr id="11" name="COB/LO">
            <a:extLst>
              <a:ext uri="{FF2B5EF4-FFF2-40B4-BE49-F238E27FC236}">
                <a16:creationId xmlns:a16="http://schemas.microsoft.com/office/drawing/2014/main" id="{EFBF4EE6-A53E-FE41-AE78-863203C52E75}"/>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a:solidFill>
                  <a:schemeClr val="bg1">
                    <a:lumMod val="50000"/>
                  </a:schemeClr>
                </a:solidFill>
              </a:rPr>
              <a:t>LO 2</a:t>
            </a:r>
            <a:endParaRPr lang="en-US" sz="1200" dirty="0">
              <a:solidFill>
                <a:schemeClr val="bg1">
                  <a:lumMod val="50000"/>
                </a:schemeClr>
              </a:solidFill>
            </a:endParaRPr>
          </a:p>
        </p:txBody>
      </p:sp>
    </p:spTree>
    <p:extLst>
      <p:ext uri="{BB962C8B-B14F-4D97-AF65-F5344CB8AC3E}">
        <p14:creationId xmlns:p14="http://schemas.microsoft.com/office/powerpoint/2010/main" val="479885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29</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latin typeface="+mj-lt"/>
              </a:rPr>
              <a:t>Depreciation</a:t>
            </a:r>
            <a:endParaRPr lang="en-US" dirty="0">
              <a:latin typeface="+mj-lt"/>
            </a:endParaRPr>
          </a:p>
        </p:txBody>
      </p:sp>
      <p:pic>
        <p:nvPicPr>
          <p:cNvPr id="9" name="Picture 8">
            <a:extLst>
              <a:ext uri="{FF2B5EF4-FFF2-40B4-BE49-F238E27FC236}">
                <a16:creationId xmlns:a16="http://schemas.microsoft.com/office/drawing/2014/main" id="{55C00535-07EB-694F-82C9-7EC8AEB1D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520141"/>
            <a:ext cx="2374900" cy="4724400"/>
          </a:xfrm>
          <a:prstGeom prst="rect">
            <a:avLst/>
          </a:prstGeom>
        </p:spPr>
      </p:pic>
      <p:sp>
        <p:nvSpPr>
          <p:cNvPr id="10" name="TextBox 9">
            <a:extLst>
              <a:ext uri="{FF2B5EF4-FFF2-40B4-BE49-F238E27FC236}">
                <a16:creationId xmlns:a16="http://schemas.microsoft.com/office/drawing/2014/main" id="{D782C83E-154E-F346-8E0A-81B02134711F}"/>
              </a:ext>
            </a:extLst>
          </p:cNvPr>
          <p:cNvSpPr txBox="1"/>
          <p:nvPr/>
        </p:nvSpPr>
        <p:spPr>
          <a:xfrm>
            <a:off x="3714750" y="1851015"/>
            <a:ext cx="4800600" cy="4062651"/>
          </a:xfrm>
          <a:prstGeom prst="rect">
            <a:avLst/>
          </a:prstGeom>
          <a:noFill/>
        </p:spPr>
        <p:txBody>
          <a:bodyPr wrap="square" rtlCol="0">
            <a:spAutoFit/>
          </a:bodyPr>
          <a:lstStyle/>
          <a:p>
            <a:r>
              <a:rPr lang="en-US" sz="2000" b="1" dirty="0">
                <a:solidFill>
                  <a:schemeClr val="accent1"/>
                </a:solidFill>
              </a:rPr>
              <a:t>Depreciation</a:t>
            </a:r>
            <a:r>
              <a:rPr lang="en-US" sz="2000" b="1" dirty="0"/>
              <a:t> </a:t>
            </a:r>
            <a:r>
              <a:rPr lang="en-US" sz="2000" dirty="0"/>
              <a:t>is the process of allocating the cost of an asset to expense over its useful life. </a:t>
            </a:r>
          </a:p>
          <a:p>
            <a:endParaRPr lang="en-US" sz="2000" dirty="0"/>
          </a:p>
          <a:p>
            <a:r>
              <a:rPr lang="en-US" sz="2000" dirty="0"/>
              <a:t>Depreciation is an </a:t>
            </a:r>
            <a:r>
              <a:rPr lang="en-US" sz="2000" b="1" dirty="0">
                <a:solidFill>
                  <a:schemeClr val="accent1"/>
                </a:solidFill>
              </a:rPr>
              <a:t>allocation concept</a:t>
            </a:r>
            <a:r>
              <a:rPr lang="en-US" sz="2000" dirty="0"/>
              <a:t>, not a valuation concept.</a:t>
            </a:r>
          </a:p>
          <a:p>
            <a:endParaRPr lang="en-US" sz="2000" dirty="0"/>
          </a:p>
          <a:p>
            <a:r>
              <a:rPr lang="en-US" sz="2000" dirty="0"/>
              <a:t>That is, depreciation </a:t>
            </a:r>
            <a:r>
              <a:rPr lang="en-US" sz="2000" b="1" dirty="0">
                <a:solidFill>
                  <a:schemeClr val="accent1"/>
                </a:solidFill>
              </a:rPr>
              <a:t>allocates an asset’s cost</a:t>
            </a:r>
            <a:r>
              <a:rPr lang="en-US" sz="2000" dirty="0"/>
              <a:t> to the periods in which it is </a:t>
            </a:r>
            <a:r>
              <a:rPr lang="en-US" sz="2000" b="1" dirty="0">
                <a:solidFill>
                  <a:schemeClr val="accent1"/>
                </a:solidFill>
              </a:rPr>
              <a:t>used</a:t>
            </a:r>
            <a:r>
              <a:rPr lang="en-US" sz="2000" dirty="0">
                <a:solidFill>
                  <a:schemeClr val="accent1"/>
                </a:solidFill>
              </a:rPr>
              <a:t>.</a:t>
            </a:r>
            <a:r>
              <a:rPr lang="en-US" sz="2000" dirty="0"/>
              <a:t> </a:t>
            </a:r>
          </a:p>
          <a:p>
            <a:endParaRPr lang="en-US" sz="2000" dirty="0"/>
          </a:p>
          <a:p>
            <a:r>
              <a:rPr lang="en-US" sz="2000" dirty="0"/>
              <a:t>Depreciation does </a:t>
            </a:r>
            <a:r>
              <a:rPr lang="en-US" sz="2000" b="1" dirty="0">
                <a:solidFill>
                  <a:schemeClr val="accent2">
                    <a:lumMod val="60000"/>
                    <a:lumOff val="40000"/>
                  </a:schemeClr>
                </a:solidFill>
              </a:rPr>
              <a:t>not </a:t>
            </a:r>
            <a:r>
              <a:rPr lang="en-US" sz="2000" dirty="0"/>
              <a:t>attempt to report the </a:t>
            </a:r>
            <a:r>
              <a:rPr lang="en-US" sz="2000" b="1" dirty="0">
                <a:solidFill>
                  <a:schemeClr val="accent1"/>
                </a:solidFill>
              </a:rPr>
              <a:t>actual change in the value</a:t>
            </a:r>
            <a:r>
              <a:rPr lang="en-US" sz="2000" b="1" dirty="0"/>
              <a:t> </a:t>
            </a:r>
            <a:r>
              <a:rPr lang="en-US" sz="2000" dirty="0"/>
              <a:t>of the asset. </a:t>
            </a:r>
          </a:p>
          <a:p>
            <a:endParaRPr lang="en-US" dirty="0"/>
          </a:p>
        </p:txBody>
      </p:sp>
      <p:sp>
        <p:nvSpPr>
          <p:cNvPr id="11" name="COB/LO">
            <a:extLst>
              <a:ext uri="{FF2B5EF4-FFF2-40B4-BE49-F238E27FC236}">
                <a16:creationId xmlns:a16="http://schemas.microsoft.com/office/drawing/2014/main" id="{8311D58A-D12B-9042-803A-1A06AFB3EBEF}"/>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a:solidFill>
                  <a:schemeClr val="bg1">
                    <a:lumMod val="50000"/>
                  </a:schemeClr>
                </a:solidFill>
              </a:rPr>
              <a:t>LO 2</a:t>
            </a:r>
            <a:endParaRPr lang="en-US" sz="1200" dirty="0">
              <a:solidFill>
                <a:schemeClr val="bg1">
                  <a:lumMod val="50000"/>
                </a:schemeClr>
              </a:solidFill>
            </a:endParaRPr>
          </a:p>
        </p:txBody>
      </p:sp>
    </p:spTree>
    <p:extLst>
      <p:ext uri="{BB962C8B-B14F-4D97-AF65-F5344CB8AC3E}">
        <p14:creationId xmlns:p14="http://schemas.microsoft.com/office/powerpoint/2010/main" val="262671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32357"/>
            <a:ext cx="8534400" cy="646331"/>
          </a:xfrm>
          <a:prstGeom prst="rect">
            <a:avLst/>
          </a:prstGeom>
        </p:spPr>
        <p:txBody>
          <a:bodyPr>
            <a:spAutoFit/>
          </a:bodyPr>
          <a:lstStyle/>
          <a:p>
            <a:r>
              <a:rPr lang="en-US" sz="4000" b="1" dirty="0">
                <a:solidFill>
                  <a:srgbClr val="990000"/>
                </a:solidFill>
                <a:ea typeface="Source Sans Pro" charset="0"/>
              </a:rPr>
              <a:t>Chapter Outline</a:t>
            </a:r>
          </a:p>
        </p:txBody>
      </p:sp>
      <p:sp>
        <p:nvSpPr>
          <p:cNvPr id="6" name="Slide Number Placeholder "/>
          <p:cNvSpPr>
            <a:spLocks noGrp="1"/>
          </p:cNvSpPr>
          <p:nvPr>
            <p:ph type="sldNum" sz="quarter" idx="10"/>
          </p:nvPr>
        </p:nvSpPr>
        <p:spPr/>
        <p:txBody>
          <a:bodyPr/>
          <a:lstStyle/>
          <a:p>
            <a:fld id="{67B19427-F580-D146-B60E-4CADEE75497F}" type="slidenum">
              <a:rPr lang="en-US" smtClean="0"/>
              <a:pPr/>
              <a:t>3</a:t>
            </a:fld>
            <a:endParaRPr lang="en-US" dirty="0"/>
          </a:p>
        </p:txBody>
      </p:sp>
      <p:sp>
        <p:nvSpPr>
          <p:cNvPr id="7" name="Footer Placeholder "/>
          <p:cNvSpPr>
            <a:spLocks noGrp="1"/>
          </p:cNvSpPr>
          <p:nvPr>
            <p:ph type="ftr" sz="quarter" idx="11"/>
          </p:nvPr>
        </p:nvSpPr>
        <p:spPr/>
        <p:txBody>
          <a:bodyPr/>
          <a:lstStyle/>
          <a:p>
            <a:r>
              <a:rPr lang="en-US" dirty="0"/>
              <a:t>Copyright ©2019 John Wiley &amp; Son, Inc. </a:t>
            </a:r>
          </a:p>
        </p:txBody>
      </p:sp>
      <p:pic>
        <p:nvPicPr>
          <p:cNvPr id="17" name="Content Placeholder 16">
            <a:extLst>
              <a:ext uri="{FF2B5EF4-FFF2-40B4-BE49-F238E27FC236}">
                <a16:creationId xmlns:a16="http://schemas.microsoft.com/office/drawing/2014/main" id="{2CA16349-8A81-9B4B-854D-2AF915CE920F}"/>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314528" y="1371600"/>
            <a:ext cx="8009677" cy="3979111"/>
          </a:xfrm>
        </p:spPr>
      </p:pic>
      <p:sp>
        <p:nvSpPr>
          <p:cNvPr id="9" name="TextBox 8">
            <a:extLst>
              <a:ext uri="{FF2B5EF4-FFF2-40B4-BE49-F238E27FC236}">
                <a16:creationId xmlns:a16="http://schemas.microsoft.com/office/drawing/2014/main" id="{4D0DB72C-DBE3-B644-8131-4AE7B5317CF7}"/>
              </a:ext>
            </a:extLst>
          </p:cNvPr>
          <p:cNvSpPr txBox="1"/>
          <p:nvPr/>
        </p:nvSpPr>
        <p:spPr>
          <a:xfrm>
            <a:off x="301557" y="5699642"/>
            <a:ext cx="5812232" cy="307777"/>
          </a:xfrm>
          <a:prstGeom prst="rect">
            <a:avLst/>
          </a:prstGeom>
          <a:noFill/>
        </p:spPr>
        <p:txBody>
          <a:bodyPr wrap="none" rtlCol="0">
            <a:spAutoFit/>
          </a:bodyPr>
          <a:lstStyle/>
          <a:p>
            <a:r>
              <a:rPr lang="en-US" sz="1400" dirty="0"/>
              <a:t>The learning objectives for Appendix A and B follow below the chapter slides.</a:t>
            </a:r>
          </a:p>
        </p:txBody>
      </p:sp>
    </p:spTree>
    <p:extLst>
      <p:ext uri="{BB962C8B-B14F-4D97-AF65-F5344CB8AC3E}">
        <p14:creationId xmlns:p14="http://schemas.microsoft.com/office/powerpoint/2010/main" val="1064580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30</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latin typeface="+mj-lt"/>
              </a:rPr>
              <a:t>Depreciation</a:t>
            </a:r>
            <a:endParaRPr lang="en-US" dirty="0">
              <a:latin typeface="+mj-lt"/>
            </a:endParaRPr>
          </a:p>
        </p:txBody>
      </p:sp>
      <p:sp>
        <p:nvSpPr>
          <p:cNvPr id="13" name="TextBox 12">
            <a:extLst>
              <a:ext uri="{FF2B5EF4-FFF2-40B4-BE49-F238E27FC236}">
                <a16:creationId xmlns:a16="http://schemas.microsoft.com/office/drawing/2014/main" id="{5518939B-73AC-7E4C-AAE2-79B95BED3D8E}"/>
              </a:ext>
            </a:extLst>
          </p:cNvPr>
          <p:cNvSpPr txBox="1"/>
          <p:nvPr/>
        </p:nvSpPr>
        <p:spPr>
          <a:xfrm>
            <a:off x="272143" y="5156021"/>
            <a:ext cx="290464" cy="923330"/>
          </a:xfrm>
          <a:prstGeom prst="rect">
            <a:avLst/>
          </a:prstGeom>
          <a:noFill/>
        </p:spPr>
        <p:txBody>
          <a:bodyPr wrap="none" rtlCol="0">
            <a:spAutoFit/>
          </a:bodyPr>
          <a:lstStyle/>
          <a:p>
            <a:endParaRPr lang="en-US" dirty="0"/>
          </a:p>
          <a:p>
            <a:endParaRPr lang="en-US" dirty="0"/>
          </a:p>
          <a:p>
            <a:r>
              <a:rPr lang="en-US" dirty="0"/>
              <a:t>  </a:t>
            </a:r>
          </a:p>
        </p:txBody>
      </p:sp>
      <p:sp>
        <p:nvSpPr>
          <p:cNvPr id="18" name="TextBox 17">
            <a:extLst>
              <a:ext uri="{FF2B5EF4-FFF2-40B4-BE49-F238E27FC236}">
                <a16:creationId xmlns:a16="http://schemas.microsoft.com/office/drawing/2014/main" id="{E06AD4DE-08AB-EA4D-AA41-BFD6C94FAE35}"/>
              </a:ext>
            </a:extLst>
          </p:cNvPr>
          <p:cNvSpPr txBox="1"/>
          <p:nvPr/>
        </p:nvSpPr>
        <p:spPr>
          <a:xfrm>
            <a:off x="272143" y="1524000"/>
            <a:ext cx="8338457" cy="2215991"/>
          </a:xfrm>
          <a:prstGeom prst="rect">
            <a:avLst/>
          </a:prstGeom>
          <a:noFill/>
        </p:spPr>
        <p:txBody>
          <a:bodyPr wrap="square" rtlCol="0">
            <a:spAutoFit/>
          </a:bodyPr>
          <a:lstStyle/>
          <a:p>
            <a:r>
              <a:rPr lang="en-US" sz="2400" b="1" dirty="0">
                <a:solidFill>
                  <a:schemeClr val="accent3"/>
                </a:solidFill>
                <a:latin typeface="Calibri" panose="020F0502020204030204" pitchFamily="34" charset="0"/>
                <a:cs typeface="Calibri" panose="020F0502020204030204" pitchFamily="34" charset="0"/>
              </a:rPr>
              <a:t>Assume</a:t>
            </a:r>
            <a:r>
              <a:rPr lang="en-US" sz="2400" dirty="0">
                <a:solidFill>
                  <a:schemeClr val="accent3"/>
                </a:solidFill>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 For </a:t>
            </a:r>
            <a:r>
              <a:rPr lang="en-US" sz="2400" dirty="0" err="1">
                <a:latin typeface="Calibri" panose="020F0502020204030204" pitchFamily="34" charset="0"/>
                <a:cs typeface="Calibri" panose="020F0502020204030204" pitchFamily="34" charset="0"/>
              </a:rPr>
              <a:t>Yazici</a:t>
            </a:r>
            <a:r>
              <a:rPr lang="en-US" sz="2400" dirty="0">
                <a:latin typeface="Calibri" panose="020F0502020204030204" pitchFamily="34" charset="0"/>
                <a:cs typeface="Calibri" panose="020F0502020204030204" pitchFamily="34" charset="0"/>
              </a:rPr>
              <a:t> Advertising, depreciation on the equipment is 480 a year, or 40 per month. </a:t>
            </a:r>
            <a:endParaRPr lang="en-US" altLang="en-US" sz="2400" dirty="0">
              <a:latin typeface="Calibri" panose="020F0502020204030204" pitchFamily="34" charset="0"/>
              <a:cs typeface="Calibri" panose="020F0502020204030204" pitchFamily="34" charset="0"/>
            </a:endParaRPr>
          </a:p>
          <a:p>
            <a:endParaRPr lang="en-US" altLang="en-US" sz="2400" b="1" dirty="0">
              <a:solidFill>
                <a:schemeClr val="accent3"/>
              </a:solidFill>
              <a:latin typeface="Calibri" panose="020F0502020204030204" pitchFamily="34" charset="0"/>
              <a:cs typeface="Calibri" panose="020F0502020204030204" pitchFamily="34" charset="0"/>
            </a:endParaRPr>
          </a:p>
          <a:p>
            <a:r>
              <a:rPr lang="en-US" altLang="en-US" sz="2400" b="1" dirty="0">
                <a:solidFill>
                  <a:schemeClr val="accent3"/>
                </a:solidFill>
                <a:latin typeface="Calibri" panose="020F0502020204030204" pitchFamily="34" charset="0"/>
                <a:cs typeface="Calibri" panose="020F0502020204030204" pitchFamily="34" charset="0"/>
              </a:rPr>
              <a:t>Demonstrate</a:t>
            </a:r>
            <a:r>
              <a:rPr lang="en-US" altLang="en-US" sz="2400" dirty="0">
                <a:solidFill>
                  <a:schemeClr val="accent3"/>
                </a:solidFill>
                <a:latin typeface="Calibri" panose="020F0502020204030204" pitchFamily="34" charset="0"/>
                <a:cs typeface="Calibri" panose="020F0502020204030204" pitchFamily="34" charset="0"/>
              </a:rPr>
              <a:t>:</a:t>
            </a:r>
            <a:r>
              <a:rPr lang="en-US" altLang="en-US" sz="2400" dirty="0">
                <a:latin typeface="Calibri" panose="020F0502020204030204" pitchFamily="34" charset="0"/>
                <a:cs typeface="Calibri" panose="020F0502020204030204" pitchFamily="34" charset="0"/>
              </a:rPr>
              <a:t> How do you record the adjustment for depreciation?</a:t>
            </a:r>
          </a:p>
          <a:p>
            <a:endParaRPr lang="en-US" dirty="0"/>
          </a:p>
        </p:txBody>
      </p:sp>
      <p:sp>
        <p:nvSpPr>
          <p:cNvPr id="19" name="TextBox 18">
            <a:extLst>
              <a:ext uri="{FF2B5EF4-FFF2-40B4-BE49-F238E27FC236}">
                <a16:creationId xmlns:a16="http://schemas.microsoft.com/office/drawing/2014/main" id="{9EC522BA-4E8C-514C-AD4C-866413DD3567}"/>
              </a:ext>
            </a:extLst>
          </p:cNvPr>
          <p:cNvSpPr txBox="1"/>
          <p:nvPr/>
        </p:nvSpPr>
        <p:spPr>
          <a:xfrm>
            <a:off x="6827709" y="6079351"/>
            <a:ext cx="1641731" cy="276999"/>
          </a:xfrm>
          <a:prstGeom prst="rect">
            <a:avLst/>
          </a:prstGeom>
          <a:noFill/>
        </p:spPr>
        <p:txBody>
          <a:bodyPr wrap="none" rtlCol="0">
            <a:spAutoFit/>
          </a:bodyPr>
          <a:lstStyle/>
          <a:p>
            <a:r>
              <a:rPr lang="en-US" sz="1200" dirty="0"/>
              <a:t>Continues on next slide</a:t>
            </a:r>
          </a:p>
        </p:txBody>
      </p:sp>
      <p:sp>
        <p:nvSpPr>
          <p:cNvPr id="11" name="COB/LO">
            <a:extLst>
              <a:ext uri="{FF2B5EF4-FFF2-40B4-BE49-F238E27FC236}">
                <a16:creationId xmlns:a16="http://schemas.microsoft.com/office/drawing/2014/main" id="{DA88AF2F-4C55-8048-AE33-D5C8B97EC927}"/>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a:solidFill>
                  <a:schemeClr val="bg1">
                    <a:lumMod val="50000"/>
                  </a:schemeClr>
                </a:solidFill>
              </a:rPr>
              <a:t>LO 2</a:t>
            </a:r>
            <a:endParaRPr lang="en-US" sz="1200" dirty="0">
              <a:solidFill>
                <a:schemeClr val="bg1">
                  <a:lumMod val="50000"/>
                </a:schemeClr>
              </a:solidFill>
            </a:endParaRPr>
          </a:p>
        </p:txBody>
      </p:sp>
    </p:spTree>
    <p:extLst>
      <p:ext uri="{BB962C8B-B14F-4D97-AF65-F5344CB8AC3E}">
        <p14:creationId xmlns:p14="http://schemas.microsoft.com/office/powerpoint/2010/main" val="1036216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31</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latin typeface="+mj-lt"/>
              </a:rPr>
              <a:t>Depreciation </a:t>
            </a:r>
            <a:endParaRPr lang="en-US" dirty="0">
              <a:latin typeface="+mj-lt"/>
            </a:endParaRPr>
          </a:p>
        </p:txBody>
      </p:sp>
      <p:pic>
        <p:nvPicPr>
          <p:cNvPr id="7" name="Picture 6">
            <a:extLst>
              <a:ext uri="{FF2B5EF4-FFF2-40B4-BE49-F238E27FC236}">
                <a16:creationId xmlns:a16="http://schemas.microsoft.com/office/drawing/2014/main" id="{DCF26079-494F-C047-B72A-8F4C7BF89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95400"/>
            <a:ext cx="6256377" cy="4800600"/>
          </a:xfrm>
          <a:prstGeom prst="rect">
            <a:avLst/>
          </a:prstGeom>
        </p:spPr>
      </p:pic>
      <p:pic>
        <p:nvPicPr>
          <p:cNvPr id="10" name="Picture 9">
            <a:extLst>
              <a:ext uri="{FF2B5EF4-FFF2-40B4-BE49-F238E27FC236}">
                <a16:creationId xmlns:a16="http://schemas.microsoft.com/office/drawing/2014/main" id="{9E9FA05E-335A-0A42-8A91-83E844E049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6083526"/>
            <a:ext cx="2057400" cy="202272"/>
          </a:xfrm>
          <a:prstGeom prst="rect">
            <a:avLst/>
          </a:prstGeom>
        </p:spPr>
      </p:pic>
      <p:sp>
        <p:nvSpPr>
          <p:cNvPr id="11" name="TextBox 10">
            <a:extLst>
              <a:ext uri="{FF2B5EF4-FFF2-40B4-BE49-F238E27FC236}">
                <a16:creationId xmlns:a16="http://schemas.microsoft.com/office/drawing/2014/main" id="{AF388447-CB44-8B47-A82C-28F76DC9A9BE}"/>
              </a:ext>
            </a:extLst>
          </p:cNvPr>
          <p:cNvSpPr txBox="1"/>
          <p:nvPr/>
        </p:nvSpPr>
        <p:spPr>
          <a:xfrm>
            <a:off x="6755847" y="2209800"/>
            <a:ext cx="1702354" cy="2123658"/>
          </a:xfrm>
          <a:prstGeom prst="rect">
            <a:avLst/>
          </a:prstGeom>
          <a:noFill/>
        </p:spPr>
        <p:txBody>
          <a:bodyPr wrap="square" rtlCol="0">
            <a:spAutoFit/>
          </a:bodyPr>
          <a:lstStyle/>
          <a:p>
            <a:r>
              <a:rPr lang="en-US" sz="1600" b="1" dirty="0">
                <a:solidFill>
                  <a:schemeClr val="accent3"/>
                </a:solidFill>
              </a:rPr>
              <a:t>HELPFUL HINT </a:t>
            </a:r>
            <a:endParaRPr lang="en-US" sz="1600" dirty="0">
              <a:solidFill>
                <a:schemeClr val="accent3"/>
              </a:solidFill>
            </a:endParaRPr>
          </a:p>
          <a:p>
            <a:r>
              <a:rPr lang="en-US" sz="1400" dirty="0"/>
              <a:t>All contra accounts have increases, decreases, and normal balances opposite to the account to which they relate. </a:t>
            </a:r>
          </a:p>
          <a:p>
            <a:endParaRPr lang="en-US" dirty="0"/>
          </a:p>
        </p:txBody>
      </p:sp>
      <p:sp>
        <p:nvSpPr>
          <p:cNvPr id="12" name="COB/LO">
            <a:extLst>
              <a:ext uri="{FF2B5EF4-FFF2-40B4-BE49-F238E27FC236}">
                <a16:creationId xmlns:a16="http://schemas.microsoft.com/office/drawing/2014/main" id="{64A8A63C-6C5C-1E40-A993-80482EC860F6}"/>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a:solidFill>
                  <a:schemeClr val="bg1">
                    <a:lumMod val="50000"/>
                  </a:schemeClr>
                </a:solidFill>
              </a:rPr>
              <a:t>LO 2</a:t>
            </a:r>
            <a:endParaRPr lang="en-US" sz="1200" dirty="0">
              <a:solidFill>
                <a:schemeClr val="bg1">
                  <a:lumMod val="50000"/>
                </a:schemeClr>
              </a:solidFill>
            </a:endParaRPr>
          </a:p>
        </p:txBody>
      </p:sp>
    </p:spTree>
    <p:extLst>
      <p:ext uri="{BB962C8B-B14F-4D97-AF65-F5344CB8AC3E}">
        <p14:creationId xmlns:p14="http://schemas.microsoft.com/office/powerpoint/2010/main" val="920694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646331"/>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Prepaid Expenses</a:t>
            </a:r>
            <a:endParaRPr lang="en-US" sz="40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32</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sp>
        <p:nvSpPr>
          <p:cNvPr id="4" name="TextBox 3">
            <a:extLst>
              <a:ext uri="{FF2B5EF4-FFF2-40B4-BE49-F238E27FC236}">
                <a16:creationId xmlns:a16="http://schemas.microsoft.com/office/drawing/2014/main" id="{4AC612A9-9F7E-7744-8DDC-BBBDBD595358}"/>
              </a:ext>
            </a:extLst>
          </p:cNvPr>
          <p:cNvSpPr txBox="1"/>
          <p:nvPr/>
        </p:nvSpPr>
        <p:spPr>
          <a:xfrm>
            <a:off x="170688" y="1544242"/>
            <a:ext cx="4334072" cy="584775"/>
          </a:xfrm>
          <a:prstGeom prst="rect">
            <a:avLst/>
          </a:prstGeom>
          <a:noFill/>
        </p:spPr>
        <p:txBody>
          <a:bodyPr wrap="none" rtlCol="0">
            <a:spAutoFit/>
          </a:bodyPr>
          <a:lstStyle/>
          <a:p>
            <a:r>
              <a:rPr lang="en-US" sz="3200" b="1" dirty="0">
                <a:solidFill>
                  <a:schemeClr val="accent3"/>
                </a:solidFill>
              </a:rPr>
              <a:t>Statement Presentation.</a:t>
            </a:r>
          </a:p>
        </p:txBody>
      </p:sp>
      <p:pic>
        <p:nvPicPr>
          <p:cNvPr id="10" name="Picture 9">
            <a:extLst>
              <a:ext uri="{FF2B5EF4-FFF2-40B4-BE49-F238E27FC236}">
                <a16:creationId xmlns:a16="http://schemas.microsoft.com/office/drawing/2014/main" id="{A0EA5F8A-D5C1-6641-9A7B-6CCAC9E60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68" y="2363625"/>
            <a:ext cx="8572500" cy="1333500"/>
          </a:xfrm>
          <a:prstGeom prst="rect">
            <a:avLst/>
          </a:prstGeom>
        </p:spPr>
      </p:pic>
      <p:pic>
        <p:nvPicPr>
          <p:cNvPr id="14" name="Picture 13">
            <a:extLst>
              <a:ext uri="{FF2B5EF4-FFF2-40B4-BE49-F238E27FC236}">
                <a16:creationId xmlns:a16="http://schemas.microsoft.com/office/drawing/2014/main" id="{4BF1FC76-0D20-4048-B8FA-56D31A01EA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3599638"/>
            <a:ext cx="1200150" cy="565404"/>
          </a:xfrm>
          <a:prstGeom prst="rect">
            <a:avLst/>
          </a:prstGeom>
        </p:spPr>
      </p:pic>
      <p:sp>
        <p:nvSpPr>
          <p:cNvPr id="15" name="TextBox 14">
            <a:extLst>
              <a:ext uri="{FF2B5EF4-FFF2-40B4-BE49-F238E27FC236}">
                <a16:creationId xmlns:a16="http://schemas.microsoft.com/office/drawing/2014/main" id="{6C37C8D1-271B-0F4E-BB2E-B05867BDB444}"/>
              </a:ext>
            </a:extLst>
          </p:cNvPr>
          <p:cNvSpPr txBox="1"/>
          <p:nvPr/>
        </p:nvSpPr>
        <p:spPr>
          <a:xfrm>
            <a:off x="7162800" y="3152001"/>
            <a:ext cx="304800" cy="276999"/>
          </a:xfrm>
          <a:prstGeom prst="rect">
            <a:avLst/>
          </a:prstGeom>
          <a:noFill/>
          <a:ln>
            <a:solidFill>
              <a:schemeClr val="accent2"/>
            </a:solidFill>
          </a:ln>
        </p:spPr>
        <p:txBody>
          <a:bodyPr wrap="square" rtlCol="0">
            <a:spAutoFit/>
          </a:bodyPr>
          <a:lstStyle/>
          <a:p>
            <a:r>
              <a:rPr lang="en-US" sz="1200" dirty="0">
                <a:solidFill>
                  <a:schemeClr val="accent2"/>
                </a:solidFill>
              </a:rPr>
              <a:t>1</a:t>
            </a:r>
          </a:p>
        </p:txBody>
      </p:sp>
      <p:sp>
        <p:nvSpPr>
          <p:cNvPr id="16" name="TextBox 15">
            <a:extLst>
              <a:ext uri="{FF2B5EF4-FFF2-40B4-BE49-F238E27FC236}">
                <a16:creationId xmlns:a16="http://schemas.microsoft.com/office/drawing/2014/main" id="{2A5EBE8D-3E01-F74E-A3A3-AA5E4FC59700}"/>
              </a:ext>
            </a:extLst>
          </p:cNvPr>
          <p:cNvSpPr txBox="1"/>
          <p:nvPr/>
        </p:nvSpPr>
        <p:spPr>
          <a:xfrm>
            <a:off x="1600200" y="4599801"/>
            <a:ext cx="304800" cy="276999"/>
          </a:xfrm>
          <a:prstGeom prst="rect">
            <a:avLst/>
          </a:prstGeom>
          <a:noFill/>
          <a:ln>
            <a:solidFill>
              <a:schemeClr val="accent2"/>
            </a:solidFill>
          </a:ln>
        </p:spPr>
        <p:txBody>
          <a:bodyPr wrap="square" rtlCol="0">
            <a:spAutoFit/>
          </a:bodyPr>
          <a:lstStyle/>
          <a:p>
            <a:r>
              <a:rPr lang="en-US" sz="1200" dirty="0">
                <a:solidFill>
                  <a:schemeClr val="accent2"/>
                </a:solidFill>
              </a:rPr>
              <a:t>1</a:t>
            </a:r>
          </a:p>
        </p:txBody>
      </p:sp>
      <p:sp>
        <p:nvSpPr>
          <p:cNvPr id="17" name="TextBox 16">
            <a:extLst>
              <a:ext uri="{FF2B5EF4-FFF2-40B4-BE49-F238E27FC236}">
                <a16:creationId xmlns:a16="http://schemas.microsoft.com/office/drawing/2014/main" id="{6755E9D5-9653-4A41-9B51-1046D6232860}"/>
              </a:ext>
            </a:extLst>
          </p:cNvPr>
          <p:cNvSpPr txBox="1"/>
          <p:nvPr/>
        </p:nvSpPr>
        <p:spPr>
          <a:xfrm>
            <a:off x="1905000" y="4572000"/>
            <a:ext cx="6477000" cy="923330"/>
          </a:xfrm>
          <a:prstGeom prst="rect">
            <a:avLst/>
          </a:prstGeom>
          <a:noFill/>
        </p:spPr>
        <p:txBody>
          <a:bodyPr wrap="square" rtlCol="0">
            <a:spAutoFit/>
          </a:bodyPr>
          <a:lstStyle/>
          <a:p>
            <a:r>
              <a:rPr lang="en-US" b="1" dirty="0">
                <a:solidFill>
                  <a:schemeClr val="accent1"/>
                </a:solidFill>
              </a:rPr>
              <a:t>Book value </a:t>
            </a:r>
            <a:r>
              <a:rPr lang="en-US" dirty="0"/>
              <a:t>or </a:t>
            </a:r>
            <a:r>
              <a:rPr lang="en-US" b="1" dirty="0">
                <a:solidFill>
                  <a:schemeClr val="accent1"/>
                </a:solidFill>
              </a:rPr>
              <a:t>carrying value</a:t>
            </a:r>
            <a:r>
              <a:rPr lang="en-US" dirty="0">
                <a:solidFill>
                  <a:schemeClr val="accent1"/>
                </a:solidFill>
              </a:rPr>
              <a:t>: </a:t>
            </a:r>
            <a:r>
              <a:rPr lang="en-US" dirty="0"/>
              <a:t>Difference between the cost of any depreciable asset and its related accumulated depreciation </a:t>
            </a:r>
          </a:p>
          <a:p>
            <a:r>
              <a:rPr lang="en-US" dirty="0"/>
              <a:t> </a:t>
            </a:r>
          </a:p>
        </p:txBody>
      </p:sp>
    </p:spTree>
    <p:extLst>
      <p:ext uri="{BB962C8B-B14F-4D97-AF65-F5344CB8AC3E}">
        <p14:creationId xmlns:p14="http://schemas.microsoft.com/office/powerpoint/2010/main" val="1115034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646331"/>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Prepaid Expenses Summary</a:t>
            </a:r>
            <a:endParaRPr lang="en-US" sz="40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33</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pic>
        <p:nvPicPr>
          <p:cNvPr id="10" name="Picture 9">
            <a:extLst>
              <a:ext uri="{FF2B5EF4-FFF2-40B4-BE49-F238E27FC236}">
                <a16:creationId xmlns:a16="http://schemas.microsoft.com/office/drawing/2014/main" id="{92334AF2-BE54-D342-9B25-2F79AE606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743528"/>
            <a:ext cx="8165955" cy="2272998"/>
          </a:xfrm>
          <a:prstGeom prst="rect">
            <a:avLst/>
          </a:prstGeom>
        </p:spPr>
      </p:pic>
      <p:pic>
        <p:nvPicPr>
          <p:cNvPr id="14" name="Picture 13">
            <a:extLst>
              <a:ext uri="{FF2B5EF4-FFF2-40B4-BE49-F238E27FC236}">
                <a16:creationId xmlns:a16="http://schemas.microsoft.com/office/drawing/2014/main" id="{B4C0D82D-660B-3B4E-9763-25D96EC28C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3962400"/>
            <a:ext cx="1066800" cy="502745"/>
          </a:xfrm>
          <a:prstGeom prst="rect">
            <a:avLst/>
          </a:prstGeom>
        </p:spPr>
      </p:pic>
    </p:spTree>
    <p:extLst>
      <p:ext uri="{BB962C8B-B14F-4D97-AF65-F5344CB8AC3E}">
        <p14:creationId xmlns:p14="http://schemas.microsoft.com/office/powerpoint/2010/main" val="2009903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646331"/>
          </a:xfrm>
          <a:prstGeom prst="rect">
            <a:avLst/>
          </a:prstGeom>
        </p:spPr>
        <p:txBody>
          <a:bodyPr wrap="square">
            <a:spAutoFit/>
          </a:bodyPr>
          <a:lstStyle/>
          <a:p>
            <a:pPr algn="ctr"/>
            <a:r>
              <a:rPr lang="en-US" sz="4000" b="1" dirty="0">
                <a:solidFill>
                  <a:schemeClr val="accent2"/>
                </a:solidFill>
                <a:latin typeface="Calibri" panose="020F0502020204030204" pitchFamily="34" charset="0"/>
                <a:cs typeface="Calibri" panose="020F0502020204030204" pitchFamily="34" charset="0"/>
              </a:rPr>
              <a:t>Unearned Revenues</a:t>
            </a:r>
            <a:endParaRPr lang="en-US" sz="40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34</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pic>
        <p:nvPicPr>
          <p:cNvPr id="3" name="Picture 2">
            <a:extLst>
              <a:ext uri="{FF2B5EF4-FFF2-40B4-BE49-F238E27FC236}">
                <a16:creationId xmlns:a16="http://schemas.microsoft.com/office/drawing/2014/main" id="{598BDBD5-27BE-6443-88F1-1E36A61B4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9525" y="1408331"/>
            <a:ext cx="2264949" cy="4782897"/>
          </a:xfrm>
          <a:prstGeom prst="rect">
            <a:avLst/>
          </a:prstGeom>
        </p:spPr>
      </p:pic>
    </p:spTree>
    <p:extLst>
      <p:ext uri="{BB962C8B-B14F-4D97-AF65-F5344CB8AC3E}">
        <p14:creationId xmlns:p14="http://schemas.microsoft.com/office/powerpoint/2010/main" val="2610439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646331"/>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Unearned Revenues</a:t>
            </a:r>
            <a:endParaRPr lang="en-US" sz="40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35</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2</a:t>
            </a:r>
          </a:p>
        </p:txBody>
      </p:sp>
      <p:sp>
        <p:nvSpPr>
          <p:cNvPr id="2" name="Rectangle 1">
            <a:extLst>
              <a:ext uri="{FF2B5EF4-FFF2-40B4-BE49-F238E27FC236}">
                <a16:creationId xmlns:a16="http://schemas.microsoft.com/office/drawing/2014/main" id="{0D8B7BC1-8112-054C-94C4-95037051C71B}"/>
              </a:ext>
            </a:extLst>
          </p:cNvPr>
          <p:cNvSpPr/>
          <p:nvPr/>
        </p:nvSpPr>
        <p:spPr>
          <a:xfrm>
            <a:off x="183144" y="1480100"/>
            <a:ext cx="8656056" cy="1692771"/>
          </a:xfrm>
          <a:prstGeom prst="rect">
            <a:avLst/>
          </a:prstGeom>
        </p:spPr>
        <p:txBody>
          <a:bodyPr wrap="square">
            <a:spAutoFit/>
          </a:bodyPr>
          <a:lstStyle/>
          <a:p>
            <a:r>
              <a:rPr lang="en-US" sz="2000" dirty="0"/>
              <a:t>When companies receive cash before services are performed, they record a liability by increasing (crediting) a liability account called </a:t>
            </a:r>
            <a:r>
              <a:rPr lang="en-US" sz="2000" b="1" dirty="0"/>
              <a:t>unearned revenues</a:t>
            </a:r>
            <a:r>
              <a:rPr lang="en-US" sz="2000" dirty="0"/>
              <a:t>. </a:t>
            </a:r>
          </a:p>
          <a:p>
            <a:endParaRPr lang="en-US" sz="2000" dirty="0">
              <a:latin typeface="Calibri" panose="020F0502020204030204" pitchFamily="34" charset="0"/>
              <a:cs typeface="Calibri" panose="020F0502020204030204" pitchFamily="34" charset="0"/>
            </a:endParaRPr>
          </a:p>
          <a:p>
            <a:r>
              <a:rPr lang="en-US" sz="2000" dirty="0"/>
              <a:t>Prior to adjustment, liabilities are overstated and revenues are understated. </a:t>
            </a:r>
          </a:p>
          <a:p>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47847A56-5693-2D4F-800F-E924D6A22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3048000"/>
            <a:ext cx="6797841" cy="2667000"/>
          </a:xfrm>
          <a:prstGeom prst="rect">
            <a:avLst/>
          </a:prstGeom>
        </p:spPr>
      </p:pic>
      <p:pic>
        <p:nvPicPr>
          <p:cNvPr id="10" name="Picture 9">
            <a:extLst>
              <a:ext uri="{FF2B5EF4-FFF2-40B4-BE49-F238E27FC236}">
                <a16:creationId xmlns:a16="http://schemas.microsoft.com/office/drawing/2014/main" id="{790E31A0-38F1-2B46-A39A-913A8CC038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0" y="5715000"/>
            <a:ext cx="1219200" cy="435429"/>
          </a:xfrm>
          <a:prstGeom prst="rect">
            <a:avLst/>
          </a:prstGeom>
        </p:spPr>
      </p:pic>
    </p:spTree>
    <p:extLst>
      <p:ext uri="{BB962C8B-B14F-4D97-AF65-F5344CB8AC3E}">
        <p14:creationId xmlns:p14="http://schemas.microsoft.com/office/powerpoint/2010/main" val="4213014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36</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latin typeface="+mj-lt"/>
              </a:rPr>
              <a:t>Service Revenue</a:t>
            </a:r>
            <a:endParaRPr lang="en-US" dirty="0">
              <a:latin typeface="+mj-lt"/>
            </a:endParaRPr>
          </a:p>
        </p:txBody>
      </p:sp>
      <p:sp>
        <p:nvSpPr>
          <p:cNvPr id="13" name="TextBox 12">
            <a:extLst>
              <a:ext uri="{FF2B5EF4-FFF2-40B4-BE49-F238E27FC236}">
                <a16:creationId xmlns:a16="http://schemas.microsoft.com/office/drawing/2014/main" id="{5518939B-73AC-7E4C-AAE2-79B95BED3D8E}"/>
              </a:ext>
            </a:extLst>
          </p:cNvPr>
          <p:cNvSpPr txBox="1"/>
          <p:nvPr/>
        </p:nvSpPr>
        <p:spPr>
          <a:xfrm>
            <a:off x="272143" y="5156021"/>
            <a:ext cx="290464" cy="923330"/>
          </a:xfrm>
          <a:prstGeom prst="rect">
            <a:avLst/>
          </a:prstGeom>
          <a:noFill/>
        </p:spPr>
        <p:txBody>
          <a:bodyPr wrap="none" rtlCol="0">
            <a:spAutoFit/>
          </a:bodyPr>
          <a:lstStyle/>
          <a:p>
            <a:endParaRPr lang="en-US" dirty="0"/>
          </a:p>
          <a:p>
            <a:endParaRPr lang="en-US" dirty="0"/>
          </a:p>
          <a:p>
            <a:r>
              <a:rPr lang="en-US" dirty="0"/>
              <a:t>  </a:t>
            </a:r>
          </a:p>
        </p:txBody>
      </p:sp>
      <p:sp>
        <p:nvSpPr>
          <p:cNvPr id="18" name="TextBox 17">
            <a:extLst>
              <a:ext uri="{FF2B5EF4-FFF2-40B4-BE49-F238E27FC236}">
                <a16:creationId xmlns:a16="http://schemas.microsoft.com/office/drawing/2014/main" id="{E06AD4DE-08AB-EA4D-AA41-BFD6C94FAE35}"/>
              </a:ext>
            </a:extLst>
          </p:cNvPr>
          <p:cNvSpPr txBox="1"/>
          <p:nvPr/>
        </p:nvSpPr>
        <p:spPr>
          <a:xfrm>
            <a:off x="272143" y="1524000"/>
            <a:ext cx="8338457" cy="3323987"/>
          </a:xfrm>
          <a:prstGeom prst="rect">
            <a:avLst/>
          </a:prstGeom>
          <a:noFill/>
        </p:spPr>
        <p:txBody>
          <a:bodyPr wrap="square" rtlCol="0">
            <a:spAutoFit/>
          </a:bodyPr>
          <a:lstStyle/>
          <a:p>
            <a:r>
              <a:rPr lang="en-US" sz="2400" b="1" dirty="0">
                <a:solidFill>
                  <a:schemeClr val="accent3"/>
                </a:solidFill>
              </a:rPr>
              <a:t>Assume</a:t>
            </a:r>
            <a:r>
              <a:rPr lang="en-US" sz="2400" dirty="0">
                <a:solidFill>
                  <a:schemeClr val="accent3"/>
                </a:solidFill>
              </a:rPr>
              <a:t>:</a:t>
            </a:r>
            <a:r>
              <a:rPr lang="en-US" sz="2400" dirty="0"/>
              <a:t> </a:t>
            </a:r>
            <a:r>
              <a:rPr lang="en-US" sz="2400" dirty="0" err="1"/>
              <a:t>Yazici</a:t>
            </a:r>
            <a:r>
              <a:rPr lang="en-US" sz="2400" dirty="0"/>
              <a:t> Advertising received 1,200 on October 2 from R. Knox for advertising services expected to be completed by December 31. </a:t>
            </a:r>
            <a:r>
              <a:rPr lang="en-US" sz="2400" dirty="0" err="1"/>
              <a:t>Yazici</a:t>
            </a:r>
            <a:r>
              <a:rPr lang="en-US" sz="2400" dirty="0"/>
              <a:t> credited the payment to Unearned Service Revenue. This liability account shows a balance of 1,200 in the October 31 trial balance. </a:t>
            </a:r>
            <a:endParaRPr lang="en-US" altLang="en-US" sz="2400" dirty="0">
              <a:latin typeface="Calibri" panose="020F0502020204030204" pitchFamily="34" charset="0"/>
              <a:cs typeface="Calibri" panose="020F0502020204030204" pitchFamily="34" charset="0"/>
            </a:endParaRPr>
          </a:p>
          <a:p>
            <a:endParaRPr lang="en-US" altLang="en-US" sz="2400" b="1" dirty="0">
              <a:solidFill>
                <a:schemeClr val="accent3"/>
              </a:solidFill>
              <a:latin typeface="Calibri" panose="020F0502020204030204" pitchFamily="34" charset="0"/>
              <a:cs typeface="Calibri" panose="020F0502020204030204" pitchFamily="34" charset="0"/>
            </a:endParaRPr>
          </a:p>
          <a:p>
            <a:r>
              <a:rPr lang="en-US" altLang="en-US" sz="2400" b="1" dirty="0">
                <a:solidFill>
                  <a:schemeClr val="accent3"/>
                </a:solidFill>
                <a:latin typeface="Calibri" panose="020F0502020204030204" pitchFamily="34" charset="0"/>
                <a:cs typeface="Calibri" panose="020F0502020204030204" pitchFamily="34" charset="0"/>
              </a:rPr>
              <a:t>Demonstrate</a:t>
            </a:r>
            <a:r>
              <a:rPr lang="en-US" altLang="en-US" sz="2400" dirty="0">
                <a:solidFill>
                  <a:schemeClr val="accent3"/>
                </a:solidFill>
                <a:latin typeface="Calibri" panose="020F0502020204030204" pitchFamily="34" charset="0"/>
                <a:cs typeface="Calibri" panose="020F0502020204030204" pitchFamily="34" charset="0"/>
              </a:rPr>
              <a:t>:</a:t>
            </a:r>
            <a:r>
              <a:rPr lang="en-US" altLang="en-US" sz="2400" dirty="0">
                <a:latin typeface="Calibri" panose="020F0502020204030204" pitchFamily="34" charset="0"/>
                <a:cs typeface="Calibri" panose="020F0502020204030204" pitchFamily="34" charset="0"/>
              </a:rPr>
              <a:t> How do you record the adjustment for advertising revenue?</a:t>
            </a:r>
          </a:p>
          <a:p>
            <a:endParaRPr lang="en-US" dirty="0"/>
          </a:p>
        </p:txBody>
      </p:sp>
      <p:sp>
        <p:nvSpPr>
          <p:cNvPr id="19" name="TextBox 18">
            <a:extLst>
              <a:ext uri="{FF2B5EF4-FFF2-40B4-BE49-F238E27FC236}">
                <a16:creationId xmlns:a16="http://schemas.microsoft.com/office/drawing/2014/main" id="{9EC522BA-4E8C-514C-AD4C-866413DD3567}"/>
              </a:ext>
            </a:extLst>
          </p:cNvPr>
          <p:cNvSpPr txBox="1"/>
          <p:nvPr/>
        </p:nvSpPr>
        <p:spPr>
          <a:xfrm>
            <a:off x="6827709" y="6079351"/>
            <a:ext cx="1641731" cy="276999"/>
          </a:xfrm>
          <a:prstGeom prst="rect">
            <a:avLst/>
          </a:prstGeom>
          <a:noFill/>
        </p:spPr>
        <p:txBody>
          <a:bodyPr wrap="none" rtlCol="0">
            <a:spAutoFit/>
          </a:bodyPr>
          <a:lstStyle/>
          <a:p>
            <a:r>
              <a:rPr lang="en-US" sz="1200" dirty="0"/>
              <a:t>Continues on next slide</a:t>
            </a:r>
          </a:p>
        </p:txBody>
      </p:sp>
      <p:sp>
        <p:nvSpPr>
          <p:cNvPr id="11" name="COB/LO">
            <a:extLst>
              <a:ext uri="{FF2B5EF4-FFF2-40B4-BE49-F238E27FC236}">
                <a16:creationId xmlns:a16="http://schemas.microsoft.com/office/drawing/2014/main" id="{31B52A2D-856F-8E45-A042-70560AB213E0}"/>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a:solidFill>
                  <a:schemeClr val="bg1">
                    <a:lumMod val="50000"/>
                  </a:schemeClr>
                </a:solidFill>
              </a:rPr>
              <a:t>LO 2</a:t>
            </a:r>
            <a:endParaRPr lang="en-US" sz="1200" dirty="0">
              <a:solidFill>
                <a:schemeClr val="bg1">
                  <a:lumMod val="50000"/>
                </a:schemeClr>
              </a:solidFill>
            </a:endParaRPr>
          </a:p>
        </p:txBody>
      </p:sp>
    </p:spTree>
    <p:extLst>
      <p:ext uri="{BB962C8B-B14F-4D97-AF65-F5344CB8AC3E}">
        <p14:creationId xmlns:p14="http://schemas.microsoft.com/office/powerpoint/2010/main" val="1419210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37</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latin typeface="+mj-lt"/>
              </a:rPr>
              <a:t>Service Revenue </a:t>
            </a:r>
            <a:endParaRPr lang="en-US" dirty="0">
              <a:latin typeface="+mj-lt"/>
            </a:endParaRPr>
          </a:p>
        </p:txBody>
      </p:sp>
      <p:sp>
        <p:nvSpPr>
          <p:cNvPr id="11" name="COB/LO">
            <a:extLst>
              <a:ext uri="{FF2B5EF4-FFF2-40B4-BE49-F238E27FC236}">
                <a16:creationId xmlns:a16="http://schemas.microsoft.com/office/drawing/2014/main" id="{EFBF4EE6-A53E-FE41-AE78-863203C52E75}"/>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a:solidFill>
                  <a:schemeClr val="bg1">
                    <a:lumMod val="50000"/>
                  </a:schemeClr>
                </a:solidFill>
              </a:rPr>
              <a:t>LO 2</a:t>
            </a:r>
            <a:endParaRPr lang="en-US" sz="1200" dirty="0">
              <a:solidFill>
                <a:schemeClr val="bg1">
                  <a:lumMod val="50000"/>
                </a:schemeClr>
              </a:solidFill>
            </a:endParaRPr>
          </a:p>
        </p:txBody>
      </p:sp>
      <p:pic>
        <p:nvPicPr>
          <p:cNvPr id="7" name="Picture 6">
            <a:extLst>
              <a:ext uri="{FF2B5EF4-FFF2-40B4-BE49-F238E27FC236}">
                <a16:creationId xmlns:a16="http://schemas.microsoft.com/office/drawing/2014/main" id="{EDB23AEF-B902-7745-A525-B9A087E90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372609"/>
            <a:ext cx="7307029" cy="4647191"/>
          </a:xfrm>
          <a:prstGeom prst="rect">
            <a:avLst/>
          </a:prstGeom>
        </p:spPr>
      </p:pic>
      <p:pic>
        <p:nvPicPr>
          <p:cNvPr id="10" name="Picture 9">
            <a:extLst>
              <a:ext uri="{FF2B5EF4-FFF2-40B4-BE49-F238E27FC236}">
                <a16:creationId xmlns:a16="http://schemas.microsoft.com/office/drawing/2014/main" id="{C57E41FA-1523-844E-AB93-4B47650D99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5967570"/>
            <a:ext cx="2971800" cy="247650"/>
          </a:xfrm>
          <a:prstGeom prst="rect">
            <a:avLst/>
          </a:prstGeom>
        </p:spPr>
      </p:pic>
    </p:spTree>
    <p:extLst>
      <p:ext uri="{BB962C8B-B14F-4D97-AF65-F5344CB8AC3E}">
        <p14:creationId xmlns:p14="http://schemas.microsoft.com/office/powerpoint/2010/main" val="650135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38</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latin typeface="+mj-lt"/>
              </a:rPr>
              <a:t>Unearned Revenues </a:t>
            </a:r>
            <a:endParaRPr lang="en-US" dirty="0">
              <a:latin typeface="+mj-lt"/>
            </a:endParaRPr>
          </a:p>
        </p:txBody>
      </p:sp>
      <p:sp>
        <p:nvSpPr>
          <p:cNvPr id="11" name="COB/LO">
            <a:extLst>
              <a:ext uri="{FF2B5EF4-FFF2-40B4-BE49-F238E27FC236}">
                <a16:creationId xmlns:a16="http://schemas.microsoft.com/office/drawing/2014/main" id="{EFBF4EE6-A53E-FE41-AE78-863203C52E75}"/>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a:solidFill>
                  <a:schemeClr val="bg1">
                    <a:lumMod val="50000"/>
                  </a:schemeClr>
                </a:solidFill>
              </a:rPr>
              <a:t>LO 2</a:t>
            </a:r>
            <a:endParaRPr lang="en-US" sz="1200" dirty="0">
              <a:solidFill>
                <a:schemeClr val="bg1">
                  <a:lumMod val="50000"/>
                </a:schemeClr>
              </a:solidFill>
            </a:endParaRPr>
          </a:p>
        </p:txBody>
      </p:sp>
      <p:pic>
        <p:nvPicPr>
          <p:cNvPr id="6" name="Picture 5">
            <a:extLst>
              <a:ext uri="{FF2B5EF4-FFF2-40B4-BE49-F238E27FC236}">
                <a16:creationId xmlns:a16="http://schemas.microsoft.com/office/drawing/2014/main" id="{B9E9AB18-75BA-1446-A104-71F5DB41B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50" y="1828800"/>
            <a:ext cx="8597900" cy="2895600"/>
          </a:xfrm>
          <a:prstGeom prst="rect">
            <a:avLst/>
          </a:prstGeom>
        </p:spPr>
      </p:pic>
      <p:pic>
        <p:nvPicPr>
          <p:cNvPr id="9" name="Picture 8">
            <a:extLst>
              <a:ext uri="{FF2B5EF4-FFF2-40B4-BE49-F238E27FC236}">
                <a16:creationId xmlns:a16="http://schemas.microsoft.com/office/drawing/2014/main" id="{5B3EA7A4-3A4E-7943-8879-B6E166F017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136" y="4649568"/>
            <a:ext cx="2264664" cy="219706"/>
          </a:xfrm>
          <a:prstGeom prst="rect">
            <a:avLst/>
          </a:prstGeom>
        </p:spPr>
      </p:pic>
    </p:spTree>
    <p:extLst>
      <p:ext uri="{BB962C8B-B14F-4D97-AF65-F5344CB8AC3E}">
        <p14:creationId xmlns:p14="http://schemas.microsoft.com/office/powerpoint/2010/main" val="3635143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39</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2751522"/>
          </a:xfrm>
        </p:spPr>
        <p:txBody>
          <a:bodyPr/>
          <a:lstStyle/>
          <a:p>
            <a:r>
              <a:rPr lang="en-US" sz="2800" b="1" dirty="0"/>
              <a:t>Turning Gift Cards into Revenue </a:t>
            </a:r>
            <a:r>
              <a:rPr lang="en-US" b="1" dirty="0"/>
              <a:t/>
            </a:r>
            <a:br>
              <a:rPr lang="en-US" b="1" dirty="0"/>
            </a:br>
            <a:r>
              <a:rPr lang="en-US" sz="2400" b="1" dirty="0">
                <a:solidFill>
                  <a:schemeClr val="tx1"/>
                </a:solidFill>
              </a:rPr>
              <a:t>Suppose that Robert Jones purchases a €100 gift card on December 24, 2019, and gives it to his wife, Mary Jones, on December 25, 2019. On January 3, 2020, Mary uses the card to purchase €100 worth of CDs. When do you think the company should recognize revenue and why? </a:t>
            </a:r>
            <a:r>
              <a:rPr lang="en-US" sz="2400" dirty="0">
                <a:solidFill>
                  <a:schemeClr val="tx1"/>
                </a:solidFill>
              </a:rPr>
              <a:t/>
            </a:r>
            <a:br>
              <a:rPr lang="en-US" sz="2400" dirty="0">
                <a:solidFill>
                  <a:schemeClr val="tx1"/>
                </a:solidFill>
              </a:rPr>
            </a:br>
            <a:endParaRPr lang="en-US" dirty="0">
              <a:solidFill>
                <a:schemeClr val="tx1"/>
              </a:solidFill>
              <a:latin typeface="+mj-lt"/>
            </a:endParaRPr>
          </a:p>
        </p:txBody>
      </p:sp>
      <p:sp>
        <p:nvSpPr>
          <p:cNvPr id="11" name="COB/LO">
            <a:extLst>
              <a:ext uri="{FF2B5EF4-FFF2-40B4-BE49-F238E27FC236}">
                <a16:creationId xmlns:a16="http://schemas.microsoft.com/office/drawing/2014/main" id="{EFBF4EE6-A53E-FE41-AE78-863203C52E75}"/>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a:solidFill>
                  <a:schemeClr val="bg1">
                    <a:lumMod val="50000"/>
                  </a:schemeClr>
                </a:solidFill>
              </a:rPr>
              <a:t>LO 2</a:t>
            </a:r>
            <a:endParaRPr lang="en-US" sz="1200" dirty="0">
              <a:solidFill>
                <a:schemeClr val="bg1">
                  <a:lumMod val="50000"/>
                </a:schemeClr>
              </a:solidFill>
            </a:endParaRPr>
          </a:p>
        </p:txBody>
      </p:sp>
      <p:sp>
        <p:nvSpPr>
          <p:cNvPr id="7" name="TextBox 6">
            <a:extLst>
              <a:ext uri="{FF2B5EF4-FFF2-40B4-BE49-F238E27FC236}">
                <a16:creationId xmlns:a16="http://schemas.microsoft.com/office/drawing/2014/main" id="{B1A1BD93-3B5F-2847-A0E0-0565B13D0480}"/>
              </a:ext>
            </a:extLst>
          </p:cNvPr>
          <p:cNvSpPr txBox="1"/>
          <p:nvPr/>
        </p:nvSpPr>
        <p:spPr>
          <a:xfrm>
            <a:off x="213371" y="24384"/>
            <a:ext cx="5404172" cy="369332"/>
          </a:xfrm>
          <a:prstGeom prst="rect">
            <a:avLst/>
          </a:prstGeom>
          <a:noFill/>
        </p:spPr>
        <p:txBody>
          <a:bodyPr wrap="none" rtlCol="0">
            <a:spAutoFit/>
          </a:bodyPr>
          <a:lstStyle/>
          <a:p>
            <a:r>
              <a:rPr lang="en-US" b="1" dirty="0">
                <a:solidFill>
                  <a:schemeClr val="bg1"/>
                </a:solidFill>
              </a:rPr>
              <a:t>Accounting Across the Organization 	</a:t>
            </a:r>
            <a:r>
              <a:rPr lang="en-US" sz="1400" b="1" dirty="0">
                <a:solidFill>
                  <a:schemeClr val="bg1"/>
                </a:solidFill>
              </a:rPr>
              <a:t>Marks &amp; Spencer plc</a:t>
            </a:r>
            <a:endParaRPr lang="en-US" sz="1400" dirty="0">
              <a:solidFill>
                <a:schemeClr val="bg1"/>
              </a:solidFill>
            </a:endParaRPr>
          </a:p>
        </p:txBody>
      </p:sp>
      <p:sp>
        <p:nvSpPr>
          <p:cNvPr id="8" name="Rectangle 7">
            <a:extLst>
              <a:ext uri="{FF2B5EF4-FFF2-40B4-BE49-F238E27FC236}">
                <a16:creationId xmlns:a16="http://schemas.microsoft.com/office/drawing/2014/main" id="{0FD8A112-CC6E-D846-83C3-0528A9BCCE54}"/>
              </a:ext>
            </a:extLst>
          </p:cNvPr>
          <p:cNvSpPr/>
          <p:nvPr/>
        </p:nvSpPr>
        <p:spPr>
          <a:xfrm>
            <a:off x="304800" y="5873736"/>
            <a:ext cx="7162800" cy="369332"/>
          </a:xfrm>
          <a:prstGeom prst="rect">
            <a:avLst/>
          </a:prstGeom>
        </p:spPr>
        <p:txBody>
          <a:bodyPr wrap="square">
            <a:spAutoFit/>
          </a:bodyPr>
          <a:lstStyle/>
          <a:p>
            <a:r>
              <a:rPr lang="en-US" dirty="0">
                <a:solidFill>
                  <a:srgbClr val="262626"/>
                </a:solidFill>
                <a:latin typeface="Calibri" panose="020F0502020204030204" pitchFamily="34" charset="0"/>
                <a:cs typeface="Calibri" panose="020F0502020204030204" pitchFamily="34" charset="0"/>
              </a:rPr>
              <a:t>Answer and additional questions: See the book’s companion website.</a:t>
            </a:r>
            <a:endParaRPr lang="en-US"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9D0E576E-E68D-D34F-ABF9-5D8B97E78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350" y="3101881"/>
            <a:ext cx="1765300" cy="2286000"/>
          </a:xfrm>
          <a:prstGeom prst="rect">
            <a:avLst/>
          </a:prstGeom>
        </p:spPr>
      </p:pic>
      <p:pic>
        <p:nvPicPr>
          <p:cNvPr id="14" name="Picture 13">
            <a:extLst>
              <a:ext uri="{FF2B5EF4-FFF2-40B4-BE49-F238E27FC236}">
                <a16:creationId xmlns:a16="http://schemas.microsoft.com/office/drawing/2014/main" id="{7EC3495B-BDC9-EE42-8461-D9C73E81B5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2878" y="5387881"/>
            <a:ext cx="925322" cy="305687"/>
          </a:xfrm>
          <a:prstGeom prst="rect">
            <a:avLst/>
          </a:prstGeom>
        </p:spPr>
      </p:pic>
    </p:spTree>
    <p:extLst>
      <p:ext uri="{BB962C8B-B14F-4D97-AF65-F5344CB8AC3E}">
        <p14:creationId xmlns:p14="http://schemas.microsoft.com/office/powerpoint/2010/main" val="3207351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a:xfrm>
            <a:off x="304800" y="1828800"/>
            <a:ext cx="8534400" cy="2667000"/>
          </a:xfrm>
          <a:prstGeom prst="rect">
            <a:avLst/>
          </a:prstGeom>
        </p:spPr>
        <p:txBody>
          <a:bodyPr>
            <a:noAutofit/>
          </a:bodyPr>
          <a:lstStyle/>
          <a:p>
            <a:pPr>
              <a:lnSpc>
                <a:spcPct val="100000"/>
              </a:lnSpc>
              <a:spcBef>
                <a:spcPts val="600"/>
              </a:spcBef>
            </a:pPr>
            <a:r>
              <a:rPr lang="en-IN" b="1" dirty="0">
                <a:solidFill>
                  <a:srgbClr val="931B21"/>
                </a:solidFill>
              </a:rPr>
              <a:t>Learning Objective 1</a:t>
            </a:r>
            <a:br>
              <a:rPr lang="en-IN" b="1" dirty="0">
                <a:solidFill>
                  <a:srgbClr val="931B21"/>
                </a:solidFill>
              </a:rPr>
            </a:br>
            <a:r>
              <a:rPr lang="en-US" b="1" dirty="0">
                <a:solidFill>
                  <a:schemeClr val="accent1"/>
                </a:solidFill>
              </a:rPr>
              <a:t>Explain the accrual basis of accounting and the reasons for adjusting entries. </a:t>
            </a:r>
            <a:r>
              <a:rPr lang="en-US" dirty="0"/>
              <a:t/>
            </a:r>
            <a:br>
              <a:rPr lang="en-US" dirty="0"/>
            </a:br>
            <a:r>
              <a:rPr lang="en-US" dirty="0"/>
              <a:t/>
            </a:r>
            <a:br>
              <a:rPr lang="en-US" dirty="0"/>
            </a:br>
            <a:r>
              <a:rPr lang="en-US" b="1" dirty="0">
                <a:solidFill>
                  <a:schemeClr val="accent1"/>
                </a:solidFill>
              </a:rPr>
              <a:t/>
            </a:r>
            <a:br>
              <a:rPr lang="en-US" b="1" dirty="0">
                <a:solidFill>
                  <a:schemeClr val="accent1"/>
                </a:solidFill>
              </a:rPr>
            </a:br>
            <a:endParaRPr lang="en-US" b="1" dirty="0">
              <a:solidFill>
                <a:schemeClr val="accent1"/>
              </a:solidFill>
            </a:endParaRPr>
          </a:p>
        </p:txBody>
      </p:sp>
      <p:sp>
        <p:nvSpPr>
          <p:cNvPr id="5" name="Slide Number Placeholder "/>
          <p:cNvSpPr>
            <a:spLocks noGrp="1"/>
          </p:cNvSpPr>
          <p:nvPr>
            <p:ph type="sldNum" sz="quarter" idx="10"/>
          </p:nvPr>
        </p:nvSpPr>
        <p:spPr/>
        <p:txBody>
          <a:bodyPr/>
          <a:lstStyle/>
          <a:p>
            <a:fld id="{67B19427-F580-D146-B60E-4CADEE75497F}" type="slidenum">
              <a:rPr lang="en-US" smtClean="0"/>
              <a:pPr/>
              <a:t>4</a:t>
            </a:fld>
            <a:endParaRPr lang="en-US" dirty="0"/>
          </a:p>
        </p:txBody>
      </p:sp>
      <p:sp>
        <p:nvSpPr>
          <p:cNvPr id="6" name="Footer Placeholder "/>
          <p:cNvSpPr>
            <a:spLocks noGrp="1"/>
          </p:cNvSpPr>
          <p:nvPr>
            <p:ph type="ftr" sz="quarter" idx="11"/>
          </p:nvPr>
        </p:nvSpPr>
        <p:spPr/>
        <p:txBody>
          <a:bodyPr/>
          <a:lstStyle/>
          <a:p>
            <a:r>
              <a:rPr lang="en-US" dirty="0"/>
              <a:t>Copyright ©2019 John Wiley &amp; Sons, Inc. </a:t>
            </a:r>
          </a:p>
        </p:txBody>
      </p:sp>
      <p:sp>
        <p:nvSpPr>
          <p:cNvPr id="7"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spTree>
    <p:extLst>
      <p:ext uri="{BB962C8B-B14F-4D97-AF65-F5344CB8AC3E}">
        <p14:creationId xmlns:p14="http://schemas.microsoft.com/office/powerpoint/2010/main" val="7748081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a:xfrm>
            <a:off x="304800" y="1828800"/>
            <a:ext cx="8534400" cy="2667000"/>
          </a:xfrm>
          <a:prstGeom prst="rect">
            <a:avLst/>
          </a:prstGeom>
        </p:spPr>
        <p:txBody>
          <a:bodyPr>
            <a:noAutofit/>
          </a:bodyPr>
          <a:lstStyle/>
          <a:p>
            <a:pPr>
              <a:lnSpc>
                <a:spcPct val="100000"/>
              </a:lnSpc>
              <a:spcBef>
                <a:spcPts val="600"/>
              </a:spcBef>
            </a:pPr>
            <a:r>
              <a:rPr lang="en-IN" b="1" dirty="0">
                <a:solidFill>
                  <a:srgbClr val="931B21"/>
                </a:solidFill>
              </a:rPr>
              <a:t>Learning Objective 3</a:t>
            </a:r>
            <a:br>
              <a:rPr lang="en-IN" b="1" dirty="0">
                <a:solidFill>
                  <a:srgbClr val="931B21"/>
                </a:solidFill>
              </a:rPr>
            </a:br>
            <a:r>
              <a:rPr lang="en-US" b="1" dirty="0">
                <a:solidFill>
                  <a:schemeClr val="accent1"/>
                </a:solidFill>
              </a:rPr>
              <a:t>Prepare adjusting entries for accruals. </a:t>
            </a:r>
            <a:br>
              <a:rPr lang="en-US" b="1" dirty="0">
                <a:solidFill>
                  <a:schemeClr val="accent1"/>
                </a:solidFill>
              </a:rPr>
            </a:br>
            <a:r>
              <a:rPr lang="en-US" b="1" dirty="0">
                <a:solidFill>
                  <a:schemeClr val="accent1"/>
                </a:solidFill>
              </a:rPr>
              <a:t/>
            </a:r>
            <a:br>
              <a:rPr lang="en-US" b="1" dirty="0">
                <a:solidFill>
                  <a:schemeClr val="accent1"/>
                </a:solidFill>
              </a:rPr>
            </a:br>
            <a:r>
              <a:rPr lang="en-US" b="1" dirty="0">
                <a:solidFill>
                  <a:schemeClr val="accent1"/>
                </a:solidFill>
              </a:rPr>
              <a:t/>
            </a:r>
            <a:br>
              <a:rPr lang="en-US" b="1" dirty="0">
                <a:solidFill>
                  <a:schemeClr val="accent1"/>
                </a:solidFill>
              </a:rPr>
            </a:br>
            <a:endParaRPr lang="en-US" b="1" dirty="0">
              <a:solidFill>
                <a:schemeClr val="accent1"/>
              </a:solidFill>
            </a:endParaRPr>
          </a:p>
        </p:txBody>
      </p:sp>
      <p:sp>
        <p:nvSpPr>
          <p:cNvPr id="5" name="Slide Number Placeholder "/>
          <p:cNvSpPr>
            <a:spLocks noGrp="1"/>
          </p:cNvSpPr>
          <p:nvPr>
            <p:ph type="sldNum" sz="quarter" idx="10"/>
          </p:nvPr>
        </p:nvSpPr>
        <p:spPr/>
        <p:txBody>
          <a:bodyPr/>
          <a:lstStyle/>
          <a:p>
            <a:fld id="{67B19427-F580-D146-B60E-4CADEE75497F}" type="slidenum">
              <a:rPr lang="en-US" smtClean="0"/>
              <a:pPr/>
              <a:t>40</a:t>
            </a:fld>
            <a:endParaRPr lang="en-US" dirty="0"/>
          </a:p>
        </p:txBody>
      </p:sp>
      <p:sp>
        <p:nvSpPr>
          <p:cNvPr id="6" name="Footer Placeholder "/>
          <p:cNvSpPr>
            <a:spLocks noGrp="1"/>
          </p:cNvSpPr>
          <p:nvPr>
            <p:ph type="ftr" sz="quarter" idx="11"/>
          </p:nvPr>
        </p:nvSpPr>
        <p:spPr/>
        <p:txBody>
          <a:bodyPr/>
          <a:lstStyle/>
          <a:p>
            <a:r>
              <a:rPr lang="en-US" dirty="0"/>
              <a:t>Copyright ©2019 John Wiley &amp; Sons, Inc. </a:t>
            </a:r>
          </a:p>
        </p:txBody>
      </p:sp>
      <p:sp>
        <p:nvSpPr>
          <p:cNvPr id="7"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LO3</a:t>
            </a:r>
          </a:p>
        </p:txBody>
      </p:sp>
    </p:spTree>
    <p:extLst>
      <p:ext uri="{BB962C8B-B14F-4D97-AF65-F5344CB8AC3E}">
        <p14:creationId xmlns:p14="http://schemas.microsoft.com/office/powerpoint/2010/main" val="1525240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701731"/>
          </a:xfrm>
          <a:prstGeom prst="rect">
            <a:avLst/>
          </a:prstGeom>
        </p:spPr>
        <p:txBody>
          <a:bodyPr wrap="square">
            <a:spAutoFit/>
          </a:bodyPr>
          <a:lstStyle/>
          <a:p>
            <a:r>
              <a:rPr lang="en-US" b="1" dirty="0"/>
              <a:t>Adjusting Entries for Accruals </a:t>
            </a:r>
            <a:endParaRPr lang="en-US" sz="40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41</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sp>
        <p:nvSpPr>
          <p:cNvPr id="11" name="TextBox 10">
            <a:extLst>
              <a:ext uri="{FF2B5EF4-FFF2-40B4-BE49-F238E27FC236}">
                <a16:creationId xmlns:a16="http://schemas.microsoft.com/office/drawing/2014/main" id="{BCA83BDA-9301-FD4A-8550-FAA1E58AFBC8}"/>
              </a:ext>
            </a:extLst>
          </p:cNvPr>
          <p:cNvSpPr txBox="1"/>
          <p:nvPr/>
        </p:nvSpPr>
        <p:spPr>
          <a:xfrm>
            <a:off x="228600" y="3263170"/>
            <a:ext cx="8458199" cy="2862322"/>
          </a:xfrm>
          <a:prstGeom prst="rect">
            <a:avLst/>
          </a:prstGeom>
          <a:noFill/>
        </p:spPr>
        <p:txBody>
          <a:bodyPr wrap="square" rtlCol="0">
            <a:spAutoFit/>
          </a:bodyPr>
          <a:lstStyle/>
          <a:p>
            <a:r>
              <a:rPr lang="en-US" sz="2400" dirty="0"/>
              <a:t>Accruals are made to record the following:</a:t>
            </a:r>
          </a:p>
          <a:p>
            <a:pPr marL="342900" indent="-342900">
              <a:buFont typeface="Arial" panose="020B0604020202020204" pitchFamily="34" charset="0"/>
              <a:buChar char="•"/>
            </a:pPr>
            <a:r>
              <a:rPr lang="en-US" sz="2400" dirty="0"/>
              <a:t>Revenues for services performed but not yet recorded at the statement date – </a:t>
            </a:r>
            <a:r>
              <a:rPr lang="en-US" sz="2400" b="1" dirty="0">
                <a:solidFill>
                  <a:schemeClr val="accent1"/>
                </a:solidFill>
              </a:rPr>
              <a:t>accrued revenues</a:t>
            </a:r>
            <a:r>
              <a:rPr lang="en-US" sz="2400" dirty="0"/>
              <a:t/>
            </a:r>
            <a:br>
              <a:rPr lang="en-US" sz="2400" dirty="0"/>
            </a:br>
            <a:r>
              <a:rPr lang="en-US" sz="2400" dirty="0"/>
              <a:t>or</a:t>
            </a:r>
          </a:p>
          <a:p>
            <a:pPr marL="342900" indent="-342900">
              <a:buFont typeface="Arial" panose="020B0604020202020204" pitchFamily="34" charset="0"/>
              <a:buChar char="•"/>
            </a:pPr>
            <a:r>
              <a:rPr lang="en-US" sz="2400" dirty="0"/>
              <a:t>Expenses incurred but not yet paid or recorded at the statement date – </a:t>
            </a:r>
            <a:r>
              <a:rPr lang="en-US" sz="2400" b="1" dirty="0">
                <a:solidFill>
                  <a:schemeClr val="accent1"/>
                </a:solidFill>
              </a:rPr>
              <a:t>accrued expenses</a:t>
            </a:r>
          </a:p>
          <a:p>
            <a:endParaRPr lang="en-US" dirty="0"/>
          </a:p>
          <a:p>
            <a:endParaRPr lang="en-US" dirty="0"/>
          </a:p>
        </p:txBody>
      </p:sp>
      <p:pic>
        <p:nvPicPr>
          <p:cNvPr id="3" name="Picture 2">
            <a:extLst>
              <a:ext uri="{FF2B5EF4-FFF2-40B4-BE49-F238E27FC236}">
                <a16:creationId xmlns:a16="http://schemas.microsoft.com/office/drawing/2014/main" id="{F8946199-2A57-AA42-974C-3932AC88F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490343"/>
            <a:ext cx="8534400" cy="970020"/>
          </a:xfrm>
          <a:prstGeom prst="rect">
            <a:avLst/>
          </a:prstGeom>
        </p:spPr>
      </p:pic>
    </p:spTree>
    <p:extLst>
      <p:ext uri="{BB962C8B-B14F-4D97-AF65-F5344CB8AC3E}">
        <p14:creationId xmlns:p14="http://schemas.microsoft.com/office/powerpoint/2010/main" val="985174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1532727"/>
          </a:xfrm>
          <a:prstGeom prst="rect">
            <a:avLst/>
          </a:prstGeom>
        </p:spPr>
        <p:txBody>
          <a:bodyPr wrap="square">
            <a:spAutoFit/>
          </a:bodyPr>
          <a:lstStyle/>
          <a:p>
            <a:pPr algn="ctr"/>
            <a:r>
              <a:rPr lang="en-US" sz="4000" b="1" dirty="0">
                <a:solidFill>
                  <a:schemeClr val="accent2"/>
                </a:solidFill>
                <a:latin typeface="Calibri" panose="020F0502020204030204" pitchFamily="34" charset="0"/>
                <a:cs typeface="Calibri" panose="020F0502020204030204" pitchFamily="34" charset="0"/>
              </a:rPr>
              <a:t>Accrued Revenues </a:t>
            </a:r>
            <a:br>
              <a:rPr lang="en-US" sz="4000" b="1" dirty="0">
                <a:solidFill>
                  <a:schemeClr val="accent2"/>
                </a:solidFill>
                <a:latin typeface="Calibri" panose="020F0502020204030204" pitchFamily="34" charset="0"/>
                <a:cs typeface="Calibri" panose="020F0502020204030204" pitchFamily="34" charset="0"/>
              </a:rPr>
            </a:br>
            <a:r>
              <a:rPr lang="en-US" sz="4000" b="1" dirty="0">
                <a:solidFill>
                  <a:schemeClr val="accent2"/>
                </a:solidFill>
                <a:latin typeface="Calibri" panose="020F0502020204030204" pitchFamily="34" charset="0"/>
                <a:cs typeface="Calibri" panose="020F0502020204030204" pitchFamily="34" charset="0"/>
              </a:rPr>
              <a:t/>
            </a:r>
            <a:br>
              <a:rPr lang="en-US" sz="4000" b="1" dirty="0">
                <a:solidFill>
                  <a:schemeClr val="accent2"/>
                </a:solidFill>
                <a:latin typeface="Calibri" panose="020F0502020204030204" pitchFamily="34" charset="0"/>
                <a:cs typeface="Calibri" panose="020F0502020204030204" pitchFamily="34" charset="0"/>
              </a:rPr>
            </a:br>
            <a:endParaRPr lang="en-US" sz="24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42</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pic>
        <p:nvPicPr>
          <p:cNvPr id="3" name="Picture 2">
            <a:extLst>
              <a:ext uri="{FF2B5EF4-FFF2-40B4-BE49-F238E27FC236}">
                <a16:creationId xmlns:a16="http://schemas.microsoft.com/office/drawing/2014/main" id="{28C2B224-7655-8E47-9DD5-9A3616EA6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00" y="1371600"/>
            <a:ext cx="2413000" cy="4749800"/>
          </a:xfrm>
          <a:prstGeom prst="rect">
            <a:avLst/>
          </a:prstGeom>
        </p:spPr>
      </p:pic>
    </p:spTree>
    <p:extLst>
      <p:ext uri="{BB962C8B-B14F-4D97-AF65-F5344CB8AC3E}">
        <p14:creationId xmlns:p14="http://schemas.microsoft.com/office/powerpoint/2010/main" val="87883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1532727"/>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Accrued Revenues </a:t>
            </a:r>
            <a:br>
              <a:rPr lang="en-US" sz="4000" b="1" dirty="0">
                <a:solidFill>
                  <a:schemeClr val="accent2"/>
                </a:solidFill>
                <a:latin typeface="Calibri" panose="020F0502020204030204" pitchFamily="34" charset="0"/>
                <a:cs typeface="Calibri" panose="020F0502020204030204" pitchFamily="34" charset="0"/>
              </a:rPr>
            </a:br>
            <a:r>
              <a:rPr lang="en-US" sz="4000" b="1" dirty="0">
                <a:solidFill>
                  <a:schemeClr val="accent2"/>
                </a:solidFill>
                <a:latin typeface="Calibri" panose="020F0502020204030204" pitchFamily="34" charset="0"/>
                <a:cs typeface="Calibri" panose="020F0502020204030204" pitchFamily="34" charset="0"/>
              </a:rPr>
              <a:t/>
            </a:r>
            <a:br>
              <a:rPr lang="en-US" sz="4000" b="1" dirty="0">
                <a:solidFill>
                  <a:schemeClr val="accent2"/>
                </a:solidFill>
                <a:latin typeface="Calibri" panose="020F0502020204030204" pitchFamily="34" charset="0"/>
                <a:cs typeface="Calibri" panose="020F0502020204030204" pitchFamily="34" charset="0"/>
              </a:rPr>
            </a:br>
            <a:endParaRPr lang="en-US" sz="24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43</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pic>
        <p:nvPicPr>
          <p:cNvPr id="4" name="Picture 3">
            <a:extLst>
              <a:ext uri="{FF2B5EF4-FFF2-40B4-BE49-F238E27FC236}">
                <a16:creationId xmlns:a16="http://schemas.microsoft.com/office/drawing/2014/main" id="{743AEBFA-3F99-8A47-B376-6ACAB4809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6" y="1528363"/>
            <a:ext cx="7485434" cy="2941101"/>
          </a:xfrm>
          <a:prstGeom prst="rect">
            <a:avLst/>
          </a:prstGeom>
        </p:spPr>
      </p:pic>
      <p:pic>
        <p:nvPicPr>
          <p:cNvPr id="9" name="Picture 8">
            <a:extLst>
              <a:ext uri="{FF2B5EF4-FFF2-40B4-BE49-F238E27FC236}">
                <a16:creationId xmlns:a16="http://schemas.microsoft.com/office/drawing/2014/main" id="{57C7720F-FE68-C346-8B1A-07E13FCDBC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252" y="4394027"/>
            <a:ext cx="2382396" cy="205955"/>
          </a:xfrm>
          <a:prstGeom prst="rect">
            <a:avLst/>
          </a:prstGeom>
        </p:spPr>
      </p:pic>
      <p:sp>
        <p:nvSpPr>
          <p:cNvPr id="10" name="TextBox 9">
            <a:extLst>
              <a:ext uri="{FF2B5EF4-FFF2-40B4-BE49-F238E27FC236}">
                <a16:creationId xmlns:a16="http://schemas.microsoft.com/office/drawing/2014/main" id="{38BFCA24-700D-5C4D-B1F6-62C02D78E1B1}"/>
              </a:ext>
            </a:extLst>
          </p:cNvPr>
          <p:cNvSpPr txBox="1"/>
          <p:nvPr/>
        </p:nvSpPr>
        <p:spPr>
          <a:xfrm>
            <a:off x="228600" y="4839904"/>
            <a:ext cx="8518593" cy="1200329"/>
          </a:xfrm>
          <a:prstGeom prst="rect">
            <a:avLst/>
          </a:prstGeom>
          <a:noFill/>
        </p:spPr>
        <p:txBody>
          <a:bodyPr wrap="square" rtlCol="0">
            <a:spAutoFit/>
          </a:bodyPr>
          <a:lstStyle/>
          <a:p>
            <a:r>
              <a:rPr lang="en-US" dirty="0"/>
              <a:t>Prior to adjustment, both assets and revenues are understated. </a:t>
            </a:r>
          </a:p>
          <a:p>
            <a:endParaRPr lang="en-US" b="1" dirty="0"/>
          </a:p>
          <a:p>
            <a:r>
              <a:rPr lang="en-US" b="1" dirty="0"/>
              <a:t>An adjusting entry for accrued revenues results in an increase (a debit) to an asset account and an increase (a credit) to a revenue account</a:t>
            </a:r>
            <a:r>
              <a:rPr lang="en-US" dirty="0"/>
              <a:t>. </a:t>
            </a:r>
          </a:p>
        </p:txBody>
      </p:sp>
    </p:spTree>
    <p:extLst>
      <p:ext uri="{BB962C8B-B14F-4D97-AF65-F5344CB8AC3E}">
        <p14:creationId xmlns:p14="http://schemas.microsoft.com/office/powerpoint/2010/main" val="6659463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44</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solidFill>
                  <a:schemeClr val="accent2"/>
                </a:solidFill>
              </a:rPr>
              <a:t>Accrued Revenues</a:t>
            </a:r>
            <a:endParaRPr lang="en-US" dirty="0">
              <a:solidFill>
                <a:schemeClr val="accent2"/>
              </a:solidFill>
            </a:endParaRPr>
          </a:p>
        </p:txBody>
      </p:sp>
      <p:sp>
        <p:nvSpPr>
          <p:cNvPr id="13" name="TextBox 12">
            <a:extLst>
              <a:ext uri="{FF2B5EF4-FFF2-40B4-BE49-F238E27FC236}">
                <a16:creationId xmlns:a16="http://schemas.microsoft.com/office/drawing/2014/main" id="{5518939B-73AC-7E4C-AAE2-79B95BED3D8E}"/>
              </a:ext>
            </a:extLst>
          </p:cNvPr>
          <p:cNvSpPr txBox="1"/>
          <p:nvPr/>
        </p:nvSpPr>
        <p:spPr>
          <a:xfrm>
            <a:off x="272143" y="5156021"/>
            <a:ext cx="290464" cy="923330"/>
          </a:xfrm>
          <a:prstGeom prst="rect">
            <a:avLst/>
          </a:prstGeom>
          <a:noFill/>
        </p:spPr>
        <p:txBody>
          <a:bodyPr wrap="none" rtlCol="0">
            <a:spAutoFit/>
          </a:bodyPr>
          <a:lstStyle/>
          <a:p>
            <a:endParaRPr lang="en-US" dirty="0"/>
          </a:p>
          <a:p>
            <a:endParaRPr lang="en-US" dirty="0"/>
          </a:p>
          <a:p>
            <a:r>
              <a:rPr lang="en-US" dirty="0"/>
              <a:t>  </a:t>
            </a:r>
          </a:p>
        </p:txBody>
      </p:sp>
      <p:sp>
        <p:nvSpPr>
          <p:cNvPr id="18" name="TextBox 17">
            <a:extLst>
              <a:ext uri="{FF2B5EF4-FFF2-40B4-BE49-F238E27FC236}">
                <a16:creationId xmlns:a16="http://schemas.microsoft.com/office/drawing/2014/main" id="{E06AD4DE-08AB-EA4D-AA41-BFD6C94FAE35}"/>
              </a:ext>
            </a:extLst>
          </p:cNvPr>
          <p:cNvSpPr txBox="1"/>
          <p:nvPr/>
        </p:nvSpPr>
        <p:spPr>
          <a:xfrm>
            <a:off x="272143" y="1524000"/>
            <a:ext cx="8338457" cy="2954655"/>
          </a:xfrm>
          <a:prstGeom prst="rect">
            <a:avLst/>
          </a:prstGeom>
          <a:noFill/>
        </p:spPr>
        <p:txBody>
          <a:bodyPr wrap="square" rtlCol="0">
            <a:spAutoFit/>
          </a:bodyPr>
          <a:lstStyle/>
          <a:p>
            <a:r>
              <a:rPr lang="en-US" sz="2800" b="1" dirty="0">
                <a:solidFill>
                  <a:schemeClr val="accent3"/>
                </a:solidFill>
                <a:latin typeface="Calibri" panose="020F0502020204030204" pitchFamily="34" charset="0"/>
                <a:cs typeface="Calibri" panose="020F0502020204030204" pitchFamily="34" charset="0"/>
              </a:rPr>
              <a:t>Assume</a:t>
            </a:r>
            <a:r>
              <a:rPr lang="en-US" sz="2800" dirty="0">
                <a:solidFill>
                  <a:schemeClr val="accent3"/>
                </a:solidFill>
                <a:latin typeface="Calibri" panose="020F0502020204030204" pitchFamily="34" charset="0"/>
                <a:cs typeface="Calibri" panose="020F0502020204030204" pitchFamily="34" charset="0"/>
              </a:rPr>
              <a:t>:</a:t>
            </a:r>
            <a:r>
              <a:rPr lang="en-US" sz="2800" dirty="0">
                <a:latin typeface="Calibri" panose="020F0502020204030204" pitchFamily="34" charset="0"/>
                <a:cs typeface="Calibri" panose="020F0502020204030204" pitchFamily="34" charset="0"/>
              </a:rPr>
              <a:t> </a:t>
            </a:r>
            <a:r>
              <a:rPr lang="en-US" sz="2800" dirty="0"/>
              <a:t>In October, </a:t>
            </a:r>
            <a:r>
              <a:rPr lang="en-US" sz="2800" dirty="0" err="1"/>
              <a:t>Yazici</a:t>
            </a:r>
            <a:r>
              <a:rPr lang="en-US" sz="2800" dirty="0"/>
              <a:t> Advertising performed services worth 200 that were not billed to clients on or before October 31. Because these services were not billed, they were not recorded. </a:t>
            </a:r>
          </a:p>
          <a:p>
            <a:endParaRPr lang="en-US" sz="2800" dirty="0"/>
          </a:p>
          <a:p>
            <a:r>
              <a:rPr lang="en-US" altLang="en-US" sz="2800" b="1" dirty="0">
                <a:solidFill>
                  <a:schemeClr val="accent3"/>
                </a:solidFill>
                <a:latin typeface="Calibri" panose="020F0502020204030204" pitchFamily="34" charset="0"/>
                <a:cs typeface="Calibri" panose="020F0502020204030204" pitchFamily="34" charset="0"/>
              </a:rPr>
              <a:t>Demonstrate</a:t>
            </a:r>
            <a:r>
              <a:rPr lang="en-US" altLang="en-US" sz="2800" dirty="0">
                <a:solidFill>
                  <a:schemeClr val="accent3"/>
                </a:solidFill>
                <a:latin typeface="Calibri" panose="020F0502020204030204" pitchFamily="34" charset="0"/>
                <a:cs typeface="Calibri" panose="020F0502020204030204" pitchFamily="34" charset="0"/>
              </a:rPr>
              <a:t>:</a:t>
            </a:r>
            <a:r>
              <a:rPr lang="en-US" altLang="en-US" sz="2800" dirty="0">
                <a:latin typeface="Calibri" panose="020F0502020204030204" pitchFamily="34" charset="0"/>
                <a:cs typeface="Calibri" panose="020F0502020204030204" pitchFamily="34" charset="0"/>
              </a:rPr>
              <a:t> How do you adjust for accrued revenue?</a:t>
            </a:r>
          </a:p>
          <a:p>
            <a:endParaRPr lang="en-US" dirty="0"/>
          </a:p>
        </p:txBody>
      </p:sp>
      <p:sp>
        <p:nvSpPr>
          <p:cNvPr id="19" name="TextBox 18">
            <a:extLst>
              <a:ext uri="{FF2B5EF4-FFF2-40B4-BE49-F238E27FC236}">
                <a16:creationId xmlns:a16="http://schemas.microsoft.com/office/drawing/2014/main" id="{9EC522BA-4E8C-514C-AD4C-866413DD3567}"/>
              </a:ext>
            </a:extLst>
          </p:cNvPr>
          <p:cNvSpPr txBox="1"/>
          <p:nvPr/>
        </p:nvSpPr>
        <p:spPr>
          <a:xfrm>
            <a:off x="6827709" y="6079351"/>
            <a:ext cx="1641731" cy="276999"/>
          </a:xfrm>
          <a:prstGeom prst="rect">
            <a:avLst/>
          </a:prstGeom>
          <a:noFill/>
        </p:spPr>
        <p:txBody>
          <a:bodyPr wrap="none" rtlCol="0">
            <a:spAutoFit/>
          </a:bodyPr>
          <a:lstStyle/>
          <a:p>
            <a:r>
              <a:rPr lang="en-US" sz="1200" dirty="0"/>
              <a:t>Continues on next slide</a:t>
            </a:r>
          </a:p>
        </p:txBody>
      </p:sp>
      <p:sp>
        <p:nvSpPr>
          <p:cNvPr id="11" name="COB/LO">
            <a:extLst>
              <a:ext uri="{FF2B5EF4-FFF2-40B4-BE49-F238E27FC236}">
                <a16:creationId xmlns:a16="http://schemas.microsoft.com/office/drawing/2014/main" id="{DA88AF2F-4C55-8048-AE33-D5C8B97EC927}"/>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3</a:t>
            </a:r>
          </a:p>
        </p:txBody>
      </p:sp>
    </p:spTree>
    <p:extLst>
      <p:ext uri="{BB962C8B-B14F-4D97-AF65-F5344CB8AC3E}">
        <p14:creationId xmlns:p14="http://schemas.microsoft.com/office/powerpoint/2010/main" val="649936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45</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solidFill>
                  <a:schemeClr val="accent2"/>
                </a:solidFill>
              </a:rPr>
              <a:t>Accrued Revenues</a:t>
            </a:r>
            <a:r>
              <a:rPr lang="en-US" b="1" dirty="0">
                <a:latin typeface="+mj-lt"/>
              </a:rPr>
              <a:t> </a:t>
            </a:r>
            <a:endParaRPr lang="en-US" dirty="0">
              <a:latin typeface="+mj-lt"/>
            </a:endParaRPr>
          </a:p>
        </p:txBody>
      </p:sp>
      <p:sp>
        <p:nvSpPr>
          <p:cNvPr id="12" name="COB/LO">
            <a:extLst>
              <a:ext uri="{FF2B5EF4-FFF2-40B4-BE49-F238E27FC236}">
                <a16:creationId xmlns:a16="http://schemas.microsoft.com/office/drawing/2014/main" id="{64A8A63C-6C5C-1E40-A993-80482EC860F6}"/>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3</a:t>
            </a:r>
          </a:p>
        </p:txBody>
      </p:sp>
      <p:pic>
        <p:nvPicPr>
          <p:cNvPr id="6" name="Picture 5">
            <a:extLst>
              <a:ext uri="{FF2B5EF4-FFF2-40B4-BE49-F238E27FC236}">
                <a16:creationId xmlns:a16="http://schemas.microsoft.com/office/drawing/2014/main" id="{2A0B78E2-86D7-EB4C-9ADA-58F178BC0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99" y="1374284"/>
            <a:ext cx="7082573" cy="4721715"/>
          </a:xfrm>
          <a:prstGeom prst="rect">
            <a:avLst/>
          </a:prstGeom>
        </p:spPr>
      </p:pic>
      <p:pic>
        <p:nvPicPr>
          <p:cNvPr id="9" name="Picture 8">
            <a:extLst>
              <a:ext uri="{FF2B5EF4-FFF2-40B4-BE49-F238E27FC236}">
                <a16:creationId xmlns:a16="http://schemas.microsoft.com/office/drawing/2014/main" id="{6527E971-E375-CE4F-922F-8F69FF348B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499" y="6069012"/>
            <a:ext cx="1993901" cy="193127"/>
          </a:xfrm>
          <a:prstGeom prst="rect">
            <a:avLst/>
          </a:prstGeom>
        </p:spPr>
      </p:pic>
    </p:spTree>
    <p:extLst>
      <p:ext uri="{BB962C8B-B14F-4D97-AF65-F5344CB8AC3E}">
        <p14:creationId xmlns:p14="http://schemas.microsoft.com/office/powerpoint/2010/main" val="14668681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46</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solidFill>
                  <a:schemeClr val="accent2"/>
                </a:solidFill>
              </a:rPr>
              <a:t>Accrued Revenues</a:t>
            </a:r>
            <a:endParaRPr lang="en-US" dirty="0">
              <a:solidFill>
                <a:schemeClr val="accent2"/>
              </a:solidFill>
            </a:endParaRPr>
          </a:p>
        </p:txBody>
      </p:sp>
      <p:sp>
        <p:nvSpPr>
          <p:cNvPr id="13" name="TextBox 12">
            <a:extLst>
              <a:ext uri="{FF2B5EF4-FFF2-40B4-BE49-F238E27FC236}">
                <a16:creationId xmlns:a16="http://schemas.microsoft.com/office/drawing/2014/main" id="{5518939B-73AC-7E4C-AAE2-79B95BED3D8E}"/>
              </a:ext>
            </a:extLst>
          </p:cNvPr>
          <p:cNvSpPr txBox="1"/>
          <p:nvPr/>
        </p:nvSpPr>
        <p:spPr>
          <a:xfrm>
            <a:off x="272143" y="5156021"/>
            <a:ext cx="290464" cy="923330"/>
          </a:xfrm>
          <a:prstGeom prst="rect">
            <a:avLst/>
          </a:prstGeom>
          <a:noFill/>
        </p:spPr>
        <p:txBody>
          <a:bodyPr wrap="none" rtlCol="0">
            <a:spAutoFit/>
          </a:bodyPr>
          <a:lstStyle/>
          <a:p>
            <a:endParaRPr lang="en-US" dirty="0"/>
          </a:p>
          <a:p>
            <a:endParaRPr lang="en-US" dirty="0"/>
          </a:p>
          <a:p>
            <a:r>
              <a:rPr lang="en-US" dirty="0"/>
              <a:t>  </a:t>
            </a:r>
          </a:p>
        </p:txBody>
      </p:sp>
      <p:sp>
        <p:nvSpPr>
          <p:cNvPr id="18" name="TextBox 17">
            <a:extLst>
              <a:ext uri="{FF2B5EF4-FFF2-40B4-BE49-F238E27FC236}">
                <a16:creationId xmlns:a16="http://schemas.microsoft.com/office/drawing/2014/main" id="{E06AD4DE-08AB-EA4D-AA41-BFD6C94FAE35}"/>
              </a:ext>
            </a:extLst>
          </p:cNvPr>
          <p:cNvSpPr txBox="1"/>
          <p:nvPr/>
        </p:nvSpPr>
        <p:spPr>
          <a:xfrm>
            <a:off x="272143" y="1524000"/>
            <a:ext cx="8338457" cy="2954655"/>
          </a:xfrm>
          <a:prstGeom prst="rect">
            <a:avLst/>
          </a:prstGeom>
          <a:noFill/>
        </p:spPr>
        <p:txBody>
          <a:bodyPr wrap="square" rtlCol="0">
            <a:spAutoFit/>
          </a:bodyPr>
          <a:lstStyle/>
          <a:p>
            <a:r>
              <a:rPr lang="en-US" sz="2800" b="1" dirty="0">
                <a:solidFill>
                  <a:schemeClr val="accent3"/>
                </a:solidFill>
                <a:latin typeface="Calibri" panose="020F0502020204030204" pitchFamily="34" charset="0"/>
                <a:cs typeface="Calibri" panose="020F0502020204030204" pitchFamily="34" charset="0"/>
              </a:rPr>
              <a:t>Assume</a:t>
            </a:r>
            <a:r>
              <a:rPr lang="en-US" sz="2800" dirty="0">
                <a:solidFill>
                  <a:schemeClr val="accent3"/>
                </a:solidFill>
                <a:latin typeface="Calibri" panose="020F0502020204030204" pitchFamily="34" charset="0"/>
                <a:cs typeface="Calibri" panose="020F0502020204030204" pitchFamily="34" charset="0"/>
              </a:rPr>
              <a:t>:</a:t>
            </a:r>
            <a:r>
              <a:rPr lang="en-US" sz="2800" dirty="0">
                <a:latin typeface="Calibri" panose="020F0502020204030204" pitchFamily="34" charset="0"/>
                <a:cs typeface="Calibri" panose="020F0502020204030204" pitchFamily="34" charset="0"/>
              </a:rPr>
              <a:t> </a:t>
            </a:r>
            <a:r>
              <a:rPr lang="en-US" sz="2800" dirty="0"/>
              <a:t>On November 10, </a:t>
            </a:r>
            <a:r>
              <a:rPr lang="en-US" sz="2800" dirty="0" err="1"/>
              <a:t>Yazici</a:t>
            </a:r>
            <a:r>
              <a:rPr lang="en-US" sz="2800" dirty="0"/>
              <a:t> receives cash of 200 for the services performed in October and makes the following entry. </a:t>
            </a:r>
          </a:p>
          <a:p>
            <a:endParaRPr lang="en-US" sz="2800" dirty="0"/>
          </a:p>
          <a:p>
            <a:r>
              <a:rPr lang="en-US" altLang="en-US" sz="2800" b="1" dirty="0">
                <a:solidFill>
                  <a:schemeClr val="accent3"/>
                </a:solidFill>
                <a:latin typeface="Calibri" panose="020F0502020204030204" pitchFamily="34" charset="0"/>
                <a:cs typeface="Calibri" panose="020F0502020204030204" pitchFamily="34" charset="0"/>
              </a:rPr>
              <a:t>Demonstrate</a:t>
            </a:r>
            <a:r>
              <a:rPr lang="en-US" altLang="en-US" sz="2800" dirty="0">
                <a:solidFill>
                  <a:schemeClr val="accent3"/>
                </a:solidFill>
                <a:latin typeface="Calibri" panose="020F0502020204030204" pitchFamily="34" charset="0"/>
                <a:cs typeface="Calibri" panose="020F0502020204030204" pitchFamily="34" charset="0"/>
              </a:rPr>
              <a:t>:</a:t>
            </a:r>
            <a:r>
              <a:rPr lang="en-US" altLang="en-US" sz="2800" dirty="0">
                <a:latin typeface="Calibri" panose="020F0502020204030204" pitchFamily="34" charset="0"/>
                <a:cs typeface="Calibri" panose="020F0502020204030204" pitchFamily="34" charset="0"/>
              </a:rPr>
              <a:t> How do you </a:t>
            </a:r>
            <a:r>
              <a:rPr lang="en-US" sz="2800" dirty="0"/>
              <a:t>record the collection of the receivables? </a:t>
            </a:r>
          </a:p>
          <a:p>
            <a:endParaRPr lang="en-US" dirty="0"/>
          </a:p>
        </p:txBody>
      </p:sp>
      <p:sp>
        <p:nvSpPr>
          <p:cNvPr id="19" name="TextBox 18">
            <a:extLst>
              <a:ext uri="{FF2B5EF4-FFF2-40B4-BE49-F238E27FC236}">
                <a16:creationId xmlns:a16="http://schemas.microsoft.com/office/drawing/2014/main" id="{9EC522BA-4E8C-514C-AD4C-866413DD3567}"/>
              </a:ext>
            </a:extLst>
          </p:cNvPr>
          <p:cNvSpPr txBox="1"/>
          <p:nvPr/>
        </p:nvSpPr>
        <p:spPr>
          <a:xfrm>
            <a:off x="6827709" y="6079351"/>
            <a:ext cx="1641731" cy="276999"/>
          </a:xfrm>
          <a:prstGeom prst="rect">
            <a:avLst/>
          </a:prstGeom>
          <a:noFill/>
        </p:spPr>
        <p:txBody>
          <a:bodyPr wrap="none" rtlCol="0">
            <a:spAutoFit/>
          </a:bodyPr>
          <a:lstStyle/>
          <a:p>
            <a:r>
              <a:rPr lang="en-US" sz="1200" dirty="0"/>
              <a:t>Continues on next slide</a:t>
            </a:r>
          </a:p>
        </p:txBody>
      </p:sp>
      <p:sp>
        <p:nvSpPr>
          <p:cNvPr id="11" name="COB/LO">
            <a:extLst>
              <a:ext uri="{FF2B5EF4-FFF2-40B4-BE49-F238E27FC236}">
                <a16:creationId xmlns:a16="http://schemas.microsoft.com/office/drawing/2014/main" id="{DA88AF2F-4C55-8048-AE33-D5C8B97EC927}"/>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3</a:t>
            </a:r>
          </a:p>
        </p:txBody>
      </p:sp>
    </p:spTree>
    <p:extLst>
      <p:ext uri="{BB962C8B-B14F-4D97-AF65-F5344CB8AC3E}">
        <p14:creationId xmlns:p14="http://schemas.microsoft.com/office/powerpoint/2010/main" val="2840330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47</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solidFill>
                  <a:schemeClr val="accent2"/>
                </a:solidFill>
              </a:rPr>
              <a:t>Accrued Revenues</a:t>
            </a:r>
            <a:r>
              <a:rPr lang="en-US" b="1" dirty="0">
                <a:latin typeface="+mj-lt"/>
              </a:rPr>
              <a:t> </a:t>
            </a:r>
            <a:endParaRPr lang="en-US" dirty="0">
              <a:latin typeface="+mj-lt"/>
            </a:endParaRPr>
          </a:p>
        </p:txBody>
      </p:sp>
      <p:sp>
        <p:nvSpPr>
          <p:cNvPr id="12" name="COB/LO">
            <a:extLst>
              <a:ext uri="{FF2B5EF4-FFF2-40B4-BE49-F238E27FC236}">
                <a16:creationId xmlns:a16="http://schemas.microsoft.com/office/drawing/2014/main" id="{64A8A63C-6C5C-1E40-A993-80482EC860F6}"/>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3</a:t>
            </a:r>
          </a:p>
        </p:txBody>
      </p:sp>
      <p:pic>
        <p:nvPicPr>
          <p:cNvPr id="7" name="Picture 6">
            <a:extLst>
              <a:ext uri="{FF2B5EF4-FFF2-40B4-BE49-F238E27FC236}">
                <a16:creationId xmlns:a16="http://schemas.microsoft.com/office/drawing/2014/main" id="{8AABE34A-C64A-1447-8673-2B2A8871F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 y="1965036"/>
            <a:ext cx="6044335" cy="778163"/>
          </a:xfrm>
          <a:prstGeom prst="rect">
            <a:avLst/>
          </a:prstGeom>
        </p:spPr>
      </p:pic>
      <p:pic>
        <p:nvPicPr>
          <p:cNvPr id="10" name="Picture 9">
            <a:extLst>
              <a:ext uri="{FF2B5EF4-FFF2-40B4-BE49-F238E27FC236}">
                <a16:creationId xmlns:a16="http://schemas.microsoft.com/office/drawing/2014/main" id="{29800EA5-5A0D-FB46-B8C2-F47DF4559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1752599"/>
            <a:ext cx="2438400" cy="1618937"/>
          </a:xfrm>
          <a:prstGeom prst="rect">
            <a:avLst/>
          </a:prstGeom>
        </p:spPr>
      </p:pic>
    </p:spTree>
    <p:extLst>
      <p:ext uri="{BB962C8B-B14F-4D97-AF65-F5344CB8AC3E}">
        <p14:creationId xmlns:p14="http://schemas.microsoft.com/office/powerpoint/2010/main" val="21418904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48</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solidFill>
                  <a:schemeClr val="accent2"/>
                </a:solidFill>
              </a:rPr>
              <a:t>Accrued Revenues - Summary</a:t>
            </a:r>
            <a:r>
              <a:rPr lang="en-US" b="1" dirty="0">
                <a:latin typeface="+mj-lt"/>
              </a:rPr>
              <a:t> </a:t>
            </a:r>
            <a:endParaRPr lang="en-US" dirty="0">
              <a:latin typeface="+mj-lt"/>
            </a:endParaRPr>
          </a:p>
        </p:txBody>
      </p:sp>
      <p:sp>
        <p:nvSpPr>
          <p:cNvPr id="12" name="COB/LO">
            <a:extLst>
              <a:ext uri="{FF2B5EF4-FFF2-40B4-BE49-F238E27FC236}">
                <a16:creationId xmlns:a16="http://schemas.microsoft.com/office/drawing/2014/main" id="{64A8A63C-6C5C-1E40-A993-80482EC860F6}"/>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3</a:t>
            </a:r>
          </a:p>
        </p:txBody>
      </p:sp>
      <p:pic>
        <p:nvPicPr>
          <p:cNvPr id="6" name="Picture 5">
            <a:extLst>
              <a:ext uri="{FF2B5EF4-FFF2-40B4-BE49-F238E27FC236}">
                <a16:creationId xmlns:a16="http://schemas.microsoft.com/office/drawing/2014/main" id="{9830C5E2-7396-9E43-AB6D-A82A8AEC3A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706" y="2008090"/>
            <a:ext cx="8534400" cy="2409713"/>
          </a:xfrm>
          <a:prstGeom prst="rect">
            <a:avLst/>
          </a:prstGeom>
        </p:spPr>
      </p:pic>
      <p:pic>
        <p:nvPicPr>
          <p:cNvPr id="9" name="Picture 8">
            <a:extLst>
              <a:ext uri="{FF2B5EF4-FFF2-40B4-BE49-F238E27FC236}">
                <a16:creationId xmlns:a16="http://schemas.microsoft.com/office/drawing/2014/main" id="{9426CD20-CC28-4C4B-9C29-6CA902152C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4343400"/>
            <a:ext cx="1169377" cy="533400"/>
          </a:xfrm>
          <a:prstGeom prst="rect">
            <a:avLst/>
          </a:prstGeom>
        </p:spPr>
      </p:pic>
    </p:spTree>
    <p:extLst>
      <p:ext uri="{BB962C8B-B14F-4D97-AF65-F5344CB8AC3E}">
        <p14:creationId xmlns:p14="http://schemas.microsoft.com/office/powerpoint/2010/main" val="168636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1532727"/>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Accrued Expenses </a:t>
            </a:r>
            <a:br>
              <a:rPr lang="en-US" sz="4000" b="1" dirty="0">
                <a:solidFill>
                  <a:schemeClr val="accent2"/>
                </a:solidFill>
                <a:latin typeface="Calibri" panose="020F0502020204030204" pitchFamily="34" charset="0"/>
                <a:cs typeface="Calibri" panose="020F0502020204030204" pitchFamily="34" charset="0"/>
              </a:rPr>
            </a:br>
            <a:r>
              <a:rPr lang="en-US" sz="4000" b="1" dirty="0">
                <a:solidFill>
                  <a:schemeClr val="accent2"/>
                </a:solidFill>
                <a:latin typeface="Calibri" panose="020F0502020204030204" pitchFamily="34" charset="0"/>
                <a:cs typeface="Calibri" panose="020F0502020204030204" pitchFamily="34" charset="0"/>
              </a:rPr>
              <a:t/>
            </a:r>
            <a:br>
              <a:rPr lang="en-US" sz="4000" b="1" dirty="0">
                <a:solidFill>
                  <a:schemeClr val="accent2"/>
                </a:solidFill>
                <a:latin typeface="Calibri" panose="020F0502020204030204" pitchFamily="34" charset="0"/>
                <a:cs typeface="Calibri" panose="020F0502020204030204" pitchFamily="34" charset="0"/>
              </a:rPr>
            </a:br>
            <a:endParaRPr lang="en-US" sz="24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49</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sp>
        <p:nvSpPr>
          <p:cNvPr id="10" name="TextBox 9">
            <a:extLst>
              <a:ext uri="{FF2B5EF4-FFF2-40B4-BE49-F238E27FC236}">
                <a16:creationId xmlns:a16="http://schemas.microsoft.com/office/drawing/2014/main" id="{38BFCA24-700D-5C4D-B1F6-62C02D78E1B1}"/>
              </a:ext>
            </a:extLst>
          </p:cNvPr>
          <p:cNvSpPr txBox="1"/>
          <p:nvPr/>
        </p:nvSpPr>
        <p:spPr>
          <a:xfrm>
            <a:off x="228600" y="4839904"/>
            <a:ext cx="8518593" cy="1200329"/>
          </a:xfrm>
          <a:prstGeom prst="rect">
            <a:avLst/>
          </a:prstGeom>
          <a:noFill/>
        </p:spPr>
        <p:txBody>
          <a:bodyPr wrap="square" rtlCol="0">
            <a:spAutoFit/>
          </a:bodyPr>
          <a:lstStyle/>
          <a:p>
            <a:r>
              <a:rPr lang="en-US" dirty="0"/>
              <a:t>Prior to adjustment, both liabilities and expenses are understated. </a:t>
            </a:r>
          </a:p>
          <a:p>
            <a:endParaRPr lang="en-US" b="1" dirty="0"/>
          </a:p>
          <a:p>
            <a:r>
              <a:rPr lang="en-US" b="1" dirty="0"/>
              <a:t>An adjusting entry for accrued expenses results in an increase (a debit) to an expense account and an increase (a credit) to a liability account</a:t>
            </a:r>
            <a:r>
              <a:rPr lang="en-US" dirty="0"/>
              <a:t>. </a:t>
            </a:r>
          </a:p>
        </p:txBody>
      </p:sp>
      <p:pic>
        <p:nvPicPr>
          <p:cNvPr id="3" name="Picture 2">
            <a:extLst>
              <a:ext uri="{FF2B5EF4-FFF2-40B4-BE49-F238E27FC236}">
                <a16:creationId xmlns:a16="http://schemas.microsoft.com/office/drawing/2014/main" id="{0376469D-FCAC-B348-A9B9-919F6B070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1405247"/>
            <a:ext cx="7124700" cy="2711170"/>
          </a:xfrm>
          <a:prstGeom prst="rect">
            <a:avLst/>
          </a:prstGeom>
        </p:spPr>
      </p:pic>
      <p:pic>
        <p:nvPicPr>
          <p:cNvPr id="11" name="Picture 10">
            <a:extLst>
              <a:ext uri="{FF2B5EF4-FFF2-40B4-BE49-F238E27FC236}">
                <a16:creationId xmlns:a16="http://schemas.microsoft.com/office/drawing/2014/main" id="{DDD71D73-BB7E-6B4C-9931-4E994D8B9E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806" y="4090060"/>
            <a:ext cx="1476172" cy="565042"/>
          </a:xfrm>
          <a:prstGeom prst="rect">
            <a:avLst/>
          </a:prstGeom>
        </p:spPr>
      </p:pic>
    </p:spTree>
    <p:extLst>
      <p:ext uri="{BB962C8B-B14F-4D97-AF65-F5344CB8AC3E}">
        <p14:creationId xmlns:p14="http://schemas.microsoft.com/office/powerpoint/2010/main" val="3818982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1311128"/>
          </a:xfrm>
          <a:prstGeom prst="rect">
            <a:avLst/>
          </a:prstGeom>
        </p:spPr>
        <p:txBody>
          <a:bodyPr wrap="square">
            <a:spAutoFit/>
          </a:bodyPr>
          <a:lstStyle/>
          <a:p>
            <a:r>
              <a:rPr lang="en-US" b="1" dirty="0"/>
              <a:t>Accrual-Basis Accounting and Adjusting Entries </a:t>
            </a:r>
            <a:endParaRPr lang="en-US"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5</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70224" y="2362200"/>
            <a:ext cx="8768976" cy="3276600"/>
          </a:xfrm>
          <a:prstGeom prst="rect">
            <a:avLst/>
          </a:prstGeom>
        </p:spPr>
        <p:txBody>
          <a:bodyPr/>
          <a:lstStyle/>
          <a:p>
            <a:pPr marL="228600" lvl="2" indent="0">
              <a:lnSpc>
                <a:spcPct val="100000"/>
              </a:lnSpc>
              <a:spcBef>
                <a:spcPts val="1200"/>
              </a:spcBef>
              <a:buClr>
                <a:srgbClr val="990000"/>
              </a:buClr>
              <a:buSzPct val="100000"/>
              <a:buNone/>
            </a:pPr>
            <a:r>
              <a:rPr lang="en-US" sz="2800" b="1" dirty="0">
                <a:solidFill>
                  <a:schemeClr val="accent1"/>
                </a:solidFill>
              </a:rPr>
              <a:t>Time period (or </a:t>
            </a:r>
            <a:r>
              <a:rPr lang="en-US" sz="2800" b="1" i="1" dirty="0">
                <a:solidFill>
                  <a:schemeClr val="accent1"/>
                </a:solidFill>
              </a:rPr>
              <a:t>periodicity) </a:t>
            </a:r>
            <a:r>
              <a:rPr lang="en-US" sz="2800" b="1" dirty="0">
                <a:solidFill>
                  <a:schemeClr val="accent1"/>
                </a:solidFill>
              </a:rPr>
              <a:t>assumption:  </a:t>
            </a:r>
            <a:r>
              <a:rPr lang="en-US" sz="2800" b="1" dirty="0"/>
              <a:t/>
            </a:r>
            <a:br>
              <a:rPr lang="en-US" sz="2800" b="1" dirty="0"/>
            </a:br>
            <a:r>
              <a:rPr lang="en-US" sz="2400" dirty="0"/>
              <a:t>Accountants divide the economic life of a business into artificial time periods.</a:t>
            </a:r>
          </a:p>
          <a:p>
            <a:pPr marL="228600" lvl="2" indent="0">
              <a:lnSpc>
                <a:spcPct val="100000"/>
              </a:lnSpc>
              <a:spcBef>
                <a:spcPts val="1200"/>
              </a:spcBef>
              <a:buClr>
                <a:srgbClr val="990000"/>
              </a:buClr>
              <a:buSzPct val="100000"/>
              <a:buNone/>
            </a:pPr>
            <a:r>
              <a:rPr lang="en-US" sz="2400" dirty="0"/>
              <a:t>			</a:t>
            </a:r>
          </a:p>
          <a:p>
            <a:pPr marL="228600" lvl="2" indent="0">
              <a:lnSpc>
                <a:spcPct val="100000"/>
              </a:lnSpc>
              <a:spcBef>
                <a:spcPts val="1200"/>
              </a:spcBef>
              <a:buClr>
                <a:srgbClr val="990000"/>
              </a:buClr>
              <a:buSzPct val="100000"/>
              <a:buNone/>
            </a:pPr>
            <a:endParaRPr lang="en-US" sz="2400" dirty="0"/>
          </a:p>
          <a:p>
            <a:pPr marL="228600" lvl="2" indent="0">
              <a:lnSpc>
                <a:spcPct val="100000"/>
              </a:lnSpc>
              <a:spcBef>
                <a:spcPts val="1200"/>
              </a:spcBef>
              <a:buClr>
                <a:srgbClr val="990000"/>
              </a:buClr>
              <a:buSzPct val="100000"/>
              <a:buNone/>
            </a:pPr>
            <a:endParaRPr lang="en-US" sz="2400" dirty="0"/>
          </a:p>
          <a:p>
            <a:pPr marL="228600" lvl="2" indent="0">
              <a:lnSpc>
                <a:spcPct val="100000"/>
              </a:lnSpc>
              <a:spcBef>
                <a:spcPts val="1200"/>
              </a:spcBef>
              <a:buClr>
                <a:srgbClr val="990000"/>
              </a:buClr>
              <a:buSzPct val="100000"/>
              <a:buNone/>
            </a:pPr>
            <a:r>
              <a:rPr lang="en-US" sz="2400" dirty="0"/>
              <a:t>			</a:t>
            </a:r>
            <a:endParaRPr lang="en-US" sz="2800" dirty="0"/>
          </a:p>
          <a:p>
            <a:pPr marL="228600" lvl="2" indent="0">
              <a:lnSpc>
                <a:spcPct val="100000"/>
              </a:lnSpc>
              <a:spcBef>
                <a:spcPts val="1200"/>
              </a:spcBef>
              <a:buClr>
                <a:srgbClr val="990000"/>
              </a:buClr>
              <a:buSzPct val="100000"/>
              <a:buNone/>
            </a:pPr>
            <a:endParaRPr lang="en-US" sz="2800" b="1" dirty="0"/>
          </a:p>
          <a:p>
            <a:pPr marL="228600" lvl="2" indent="0">
              <a:lnSpc>
                <a:spcPct val="100000"/>
              </a:lnSpc>
              <a:spcBef>
                <a:spcPts val="1200"/>
              </a:spcBef>
              <a:buClr>
                <a:srgbClr val="990000"/>
              </a:buClr>
              <a:buSzPct val="100000"/>
              <a:buNone/>
            </a:pPr>
            <a:r>
              <a:rPr lang="en-US" sz="2800" dirty="0"/>
              <a:t> </a:t>
            </a:r>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pic>
        <p:nvPicPr>
          <p:cNvPr id="11" name="Picture 10">
            <a:extLst>
              <a:ext uri="{FF2B5EF4-FFF2-40B4-BE49-F238E27FC236}">
                <a16:creationId xmlns:a16="http://schemas.microsoft.com/office/drawing/2014/main" id="{6E1247C5-88B2-664C-8ADE-0329A9E90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3541986"/>
            <a:ext cx="3048941" cy="2422672"/>
          </a:xfrm>
          <a:prstGeom prst="rect">
            <a:avLst/>
          </a:prstGeom>
        </p:spPr>
      </p:pic>
    </p:spTree>
    <p:extLst>
      <p:ext uri="{BB962C8B-B14F-4D97-AF65-F5344CB8AC3E}">
        <p14:creationId xmlns:p14="http://schemas.microsoft.com/office/powerpoint/2010/main" val="40911697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50</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solidFill>
                  <a:schemeClr val="accent4"/>
                </a:solidFill>
                <a:latin typeface="+mj-lt"/>
              </a:rPr>
              <a:t>Accrued Interest</a:t>
            </a:r>
            <a:endParaRPr lang="en-US" dirty="0">
              <a:solidFill>
                <a:schemeClr val="accent4"/>
              </a:solidFill>
              <a:latin typeface="+mj-lt"/>
            </a:endParaRPr>
          </a:p>
        </p:txBody>
      </p:sp>
      <p:sp>
        <p:nvSpPr>
          <p:cNvPr id="13" name="TextBox 12">
            <a:extLst>
              <a:ext uri="{FF2B5EF4-FFF2-40B4-BE49-F238E27FC236}">
                <a16:creationId xmlns:a16="http://schemas.microsoft.com/office/drawing/2014/main" id="{5518939B-73AC-7E4C-AAE2-79B95BED3D8E}"/>
              </a:ext>
            </a:extLst>
          </p:cNvPr>
          <p:cNvSpPr txBox="1"/>
          <p:nvPr/>
        </p:nvSpPr>
        <p:spPr>
          <a:xfrm>
            <a:off x="272143" y="5156021"/>
            <a:ext cx="290464" cy="923330"/>
          </a:xfrm>
          <a:prstGeom prst="rect">
            <a:avLst/>
          </a:prstGeom>
          <a:noFill/>
        </p:spPr>
        <p:txBody>
          <a:bodyPr wrap="none" rtlCol="0">
            <a:spAutoFit/>
          </a:bodyPr>
          <a:lstStyle/>
          <a:p>
            <a:endParaRPr lang="en-US" dirty="0"/>
          </a:p>
          <a:p>
            <a:endParaRPr lang="en-US" dirty="0"/>
          </a:p>
          <a:p>
            <a:r>
              <a:rPr lang="en-US" dirty="0"/>
              <a:t>  </a:t>
            </a:r>
          </a:p>
        </p:txBody>
      </p:sp>
      <p:sp>
        <p:nvSpPr>
          <p:cNvPr id="18" name="TextBox 17">
            <a:extLst>
              <a:ext uri="{FF2B5EF4-FFF2-40B4-BE49-F238E27FC236}">
                <a16:creationId xmlns:a16="http://schemas.microsoft.com/office/drawing/2014/main" id="{E06AD4DE-08AB-EA4D-AA41-BFD6C94FAE35}"/>
              </a:ext>
            </a:extLst>
          </p:cNvPr>
          <p:cNvSpPr txBox="1"/>
          <p:nvPr/>
        </p:nvSpPr>
        <p:spPr>
          <a:xfrm>
            <a:off x="272143" y="1524000"/>
            <a:ext cx="8338457" cy="3816429"/>
          </a:xfrm>
          <a:prstGeom prst="rect">
            <a:avLst/>
          </a:prstGeom>
          <a:noFill/>
        </p:spPr>
        <p:txBody>
          <a:bodyPr wrap="square" rtlCol="0">
            <a:spAutoFit/>
          </a:bodyPr>
          <a:lstStyle/>
          <a:p>
            <a:r>
              <a:rPr lang="en-US" sz="2800" b="1" dirty="0">
                <a:solidFill>
                  <a:schemeClr val="accent3"/>
                </a:solidFill>
                <a:latin typeface="Calibri" panose="020F0502020204030204" pitchFamily="34" charset="0"/>
                <a:cs typeface="Calibri" panose="020F0502020204030204" pitchFamily="34" charset="0"/>
              </a:rPr>
              <a:t>Assume</a:t>
            </a:r>
            <a:r>
              <a:rPr lang="en-US" sz="2800" dirty="0">
                <a:solidFill>
                  <a:schemeClr val="accent3"/>
                </a:solidFill>
                <a:latin typeface="Calibri" panose="020F0502020204030204" pitchFamily="34" charset="0"/>
                <a:cs typeface="Calibri" panose="020F0502020204030204" pitchFamily="34" charset="0"/>
              </a:rPr>
              <a:t>:</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Yazici</a:t>
            </a:r>
            <a:r>
              <a:rPr lang="en-US" sz="2800" dirty="0">
                <a:latin typeface="Calibri" panose="020F0502020204030204" pitchFamily="34" charset="0"/>
                <a:cs typeface="Calibri" panose="020F0502020204030204" pitchFamily="34" charset="0"/>
              </a:rPr>
              <a:t> Advertising signed a three-month note payable in the amount of 5,000 on October 1. The note requires </a:t>
            </a:r>
            <a:r>
              <a:rPr lang="en-US" sz="2800" dirty="0" err="1">
                <a:latin typeface="Calibri" panose="020F0502020204030204" pitchFamily="34" charset="0"/>
                <a:cs typeface="Calibri" panose="020F0502020204030204" pitchFamily="34" charset="0"/>
              </a:rPr>
              <a:t>Yazici</a:t>
            </a:r>
            <a:r>
              <a:rPr lang="en-US" sz="2800" dirty="0">
                <a:latin typeface="Calibri" panose="020F0502020204030204" pitchFamily="34" charset="0"/>
                <a:cs typeface="Calibri" panose="020F0502020204030204" pitchFamily="34" charset="0"/>
              </a:rPr>
              <a:t> to pay interest at an annual rate of 12%. </a:t>
            </a:r>
          </a:p>
          <a:p>
            <a:endParaRPr lang="en-US" sz="2800" dirty="0">
              <a:latin typeface="Calibri" panose="020F0502020204030204" pitchFamily="34" charset="0"/>
              <a:cs typeface="Calibri" panose="020F0502020204030204" pitchFamily="34" charset="0"/>
            </a:endParaRPr>
          </a:p>
          <a:p>
            <a:r>
              <a:rPr lang="en-US" altLang="en-US" sz="2800" b="1" dirty="0">
                <a:solidFill>
                  <a:schemeClr val="accent3"/>
                </a:solidFill>
                <a:latin typeface="Calibri" panose="020F0502020204030204" pitchFamily="34" charset="0"/>
                <a:cs typeface="Calibri" panose="020F0502020204030204" pitchFamily="34" charset="0"/>
              </a:rPr>
              <a:t>Demonstrate</a:t>
            </a:r>
            <a:r>
              <a:rPr lang="en-US" altLang="en-US" sz="2800" dirty="0">
                <a:solidFill>
                  <a:schemeClr val="accent3"/>
                </a:solidFill>
                <a:latin typeface="Calibri" panose="020F0502020204030204" pitchFamily="34" charset="0"/>
                <a:cs typeface="Calibri" panose="020F0502020204030204" pitchFamily="34" charset="0"/>
              </a:rPr>
              <a:t>:</a:t>
            </a:r>
            <a:r>
              <a:rPr lang="en-US" altLang="en-US" sz="2800" dirty="0">
                <a:latin typeface="Calibri" panose="020F0502020204030204" pitchFamily="34" charset="0"/>
                <a:cs typeface="Calibri" panose="020F0502020204030204" pitchFamily="34" charset="0"/>
              </a:rPr>
              <a:t> </a:t>
            </a:r>
          </a:p>
          <a:p>
            <a:pPr marL="514350" indent="-514350">
              <a:buAutoNum type="arabicParenBoth"/>
            </a:pPr>
            <a:r>
              <a:rPr lang="en-US" altLang="en-US" sz="2800" dirty="0">
                <a:latin typeface="Calibri" panose="020F0502020204030204" pitchFamily="34" charset="0"/>
                <a:cs typeface="Calibri" panose="020F0502020204030204" pitchFamily="34" charset="0"/>
              </a:rPr>
              <a:t>How do you determine the interest to be recorded?</a:t>
            </a:r>
          </a:p>
          <a:p>
            <a:pPr marL="514350" indent="-514350">
              <a:buAutoNum type="arabicParenBoth"/>
            </a:pPr>
            <a:r>
              <a:rPr lang="en-US" altLang="en-US" sz="2800" dirty="0">
                <a:latin typeface="Calibri" panose="020F0502020204030204" pitchFamily="34" charset="0"/>
                <a:cs typeface="Calibri" panose="020F0502020204030204" pitchFamily="34" charset="0"/>
              </a:rPr>
              <a:t>How do you create the adjustment for accrued interest?</a:t>
            </a:r>
          </a:p>
          <a:p>
            <a:endParaRPr lang="en-US" dirty="0"/>
          </a:p>
        </p:txBody>
      </p:sp>
      <p:sp>
        <p:nvSpPr>
          <p:cNvPr id="19" name="TextBox 18">
            <a:extLst>
              <a:ext uri="{FF2B5EF4-FFF2-40B4-BE49-F238E27FC236}">
                <a16:creationId xmlns:a16="http://schemas.microsoft.com/office/drawing/2014/main" id="{9EC522BA-4E8C-514C-AD4C-866413DD3567}"/>
              </a:ext>
            </a:extLst>
          </p:cNvPr>
          <p:cNvSpPr txBox="1"/>
          <p:nvPr/>
        </p:nvSpPr>
        <p:spPr>
          <a:xfrm>
            <a:off x="6827709" y="6079351"/>
            <a:ext cx="1641731" cy="276999"/>
          </a:xfrm>
          <a:prstGeom prst="rect">
            <a:avLst/>
          </a:prstGeom>
          <a:noFill/>
        </p:spPr>
        <p:txBody>
          <a:bodyPr wrap="none" rtlCol="0">
            <a:spAutoFit/>
          </a:bodyPr>
          <a:lstStyle/>
          <a:p>
            <a:r>
              <a:rPr lang="en-US" sz="1200" dirty="0"/>
              <a:t>Continues on next slide</a:t>
            </a:r>
          </a:p>
        </p:txBody>
      </p:sp>
      <p:sp>
        <p:nvSpPr>
          <p:cNvPr id="11" name="COB/LO">
            <a:extLst>
              <a:ext uri="{FF2B5EF4-FFF2-40B4-BE49-F238E27FC236}">
                <a16:creationId xmlns:a16="http://schemas.microsoft.com/office/drawing/2014/main" id="{DA88AF2F-4C55-8048-AE33-D5C8B97EC927}"/>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3</a:t>
            </a:r>
          </a:p>
        </p:txBody>
      </p:sp>
    </p:spTree>
    <p:extLst>
      <p:ext uri="{BB962C8B-B14F-4D97-AF65-F5344CB8AC3E}">
        <p14:creationId xmlns:p14="http://schemas.microsoft.com/office/powerpoint/2010/main" val="37202408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51</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solidFill>
                  <a:schemeClr val="accent4"/>
                </a:solidFill>
                <a:latin typeface="+mj-lt"/>
              </a:rPr>
              <a:t>Accrued Interest</a:t>
            </a:r>
            <a:endParaRPr lang="en-US" dirty="0">
              <a:solidFill>
                <a:schemeClr val="accent4"/>
              </a:solidFill>
              <a:latin typeface="+mj-lt"/>
            </a:endParaRPr>
          </a:p>
        </p:txBody>
      </p:sp>
      <p:sp>
        <p:nvSpPr>
          <p:cNvPr id="13" name="TextBox 12">
            <a:extLst>
              <a:ext uri="{FF2B5EF4-FFF2-40B4-BE49-F238E27FC236}">
                <a16:creationId xmlns:a16="http://schemas.microsoft.com/office/drawing/2014/main" id="{5518939B-73AC-7E4C-AAE2-79B95BED3D8E}"/>
              </a:ext>
            </a:extLst>
          </p:cNvPr>
          <p:cNvSpPr txBox="1"/>
          <p:nvPr/>
        </p:nvSpPr>
        <p:spPr>
          <a:xfrm>
            <a:off x="272143" y="5156021"/>
            <a:ext cx="290464" cy="923330"/>
          </a:xfrm>
          <a:prstGeom prst="rect">
            <a:avLst/>
          </a:prstGeom>
          <a:noFill/>
        </p:spPr>
        <p:txBody>
          <a:bodyPr wrap="none" rtlCol="0">
            <a:spAutoFit/>
          </a:bodyPr>
          <a:lstStyle/>
          <a:p>
            <a:endParaRPr lang="en-US" dirty="0"/>
          </a:p>
          <a:p>
            <a:endParaRPr lang="en-US" dirty="0"/>
          </a:p>
          <a:p>
            <a:r>
              <a:rPr lang="en-US" dirty="0"/>
              <a:t>  </a:t>
            </a:r>
          </a:p>
        </p:txBody>
      </p:sp>
      <p:sp>
        <p:nvSpPr>
          <p:cNvPr id="19" name="TextBox 18">
            <a:extLst>
              <a:ext uri="{FF2B5EF4-FFF2-40B4-BE49-F238E27FC236}">
                <a16:creationId xmlns:a16="http://schemas.microsoft.com/office/drawing/2014/main" id="{9EC522BA-4E8C-514C-AD4C-866413DD3567}"/>
              </a:ext>
            </a:extLst>
          </p:cNvPr>
          <p:cNvSpPr txBox="1"/>
          <p:nvPr/>
        </p:nvSpPr>
        <p:spPr>
          <a:xfrm>
            <a:off x="6827709" y="6079351"/>
            <a:ext cx="1641731" cy="276999"/>
          </a:xfrm>
          <a:prstGeom prst="rect">
            <a:avLst/>
          </a:prstGeom>
          <a:noFill/>
        </p:spPr>
        <p:txBody>
          <a:bodyPr wrap="none" rtlCol="0">
            <a:spAutoFit/>
          </a:bodyPr>
          <a:lstStyle/>
          <a:p>
            <a:r>
              <a:rPr lang="en-US" sz="1200" dirty="0"/>
              <a:t>Continues on next slide</a:t>
            </a:r>
          </a:p>
        </p:txBody>
      </p:sp>
      <p:sp>
        <p:nvSpPr>
          <p:cNvPr id="11" name="COB/LO">
            <a:extLst>
              <a:ext uri="{FF2B5EF4-FFF2-40B4-BE49-F238E27FC236}">
                <a16:creationId xmlns:a16="http://schemas.microsoft.com/office/drawing/2014/main" id="{DA88AF2F-4C55-8048-AE33-D5C8B97EC927}"/>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3</a:t>
            </a:r>
          </a:p>
        </p:txBody>
      </p:sp>
      <p:pic>
        <p:nvPicPr>
          <p:cNvPr id="6" name="Picture 5">
            <a:extLst>
              <a:ext uri="{FF2B5EF4-FFF2-40B4-BE49-F238E27FC236}">
                <a16:creationId xmlns:a16="http://schemas.microsoft.com/office/drawing/2014/main" id="{208F9D59-5385-7F45-B3DF-29FD5B26B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34" y="1907312"/>
            <a:ext cx="8661400" cy="1549400"/>
          </a:xfrm>
          <a:prstGeom prst="rect">
            <a:avLst/>
          </a:prstGeom>
        </p:spPr>
      </p:pic>
      <p:pic>
        <p:nvPicPr>
          <p:cNvPr id="8" name="Picture 7">
            <a:extLst>
              <a:ext uri="{FF2B5EF4-FFF2-40B4-BE49-F238E27FC236}">
                <a16:creationId xmlns:a16="http://schemas.microsoft.com/office/drawing/2014/main" id="{4BF195F7-5A55-8049-8DD6-52EE262785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3394334"/>
            <a:ext cx="1752600" cy="466357"/>
          </a:xfrm>
          <a:prstGeom prst="rect">
            <a:avLst/>
          </a:prstGeom>
        </p:spPr>
      </p:pic>
    </p:spTree>
    <p:extLst>
      <p:ext uri="{BB962C8B-B14F-4D97-AF65-F5344CB8AC3E}">
        <p14:creationId xmlns:p14="http://schemas.microsoft.com/office/powerpoint/2010/main" val="2325715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52</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solidFill>
                  <a:schemeClr val="accent4"/>
                </a:solidFill>
                <a:latin typeface="+mj-lt"/>
              </a:rPr>
              <a:t>Accrued Interest</a:t>
            </a:r>
            <a:endParaRPr lang="en-US" dirty="0">
              <a:latin typeface="+mj-lt"/>
            </a:endParaRPr>
          </a:p>
        </p:txBody>
      </p:sp>
      <p:sp>
        <p:nvSpPr>
          <p:cNvPr id="12" name="COB/LO">
            <a:extLst>
              <a:ext uri="{FF2B5EF4-FFF2-40B4-BE49-F238E27FC236}">
                <a16:creationId xmlns:a16="http://schemas.microsoft.com/office/drawing/2014/main" id="{64A8A63C-6C5C-1E40-A993-80482EC860F6}"/>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3</a:t>
            </a:r>
          </a:p>
        </p:txBody>
      </p:sp>
      <p:pic>
        <p:nvPicPr>
          <p:cNvPr id="10" name="Picture 9">
            <a:extLst>
              <a:ext uri="{FF2B5EF4-FFF2-40B4-BE49-F238E27FC236}">
                <a16:creationId xmlns:a16="http://schemas.microsoft.com/office/drawing/2014/main" id="{F4AA8C65-4122-D644-90B3-4ECA6C28FE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285" y="1405528"/>
            <a:ext cx="7384915" cy="4488675"/>
          </a:xfrm>
          <a:prstGeom prst="rect">
            <a:avLst/>
          </a:prstGeom>
        </p:spPr>
      </p:pic>
      <p:pic>
        <p:nvPicPr>
          <p:cNvPr id="13" name="Picture 12">
            <a:extLst>
              <a:ext uri="{FF2B5EF4-FFF2-40B4-BE49-F238E27FC236}">
                <a16:creationId xmlns:a16="http://schemas.microsoft.com/office/drawing/2014/main" id="{EF96C3E6-5211-BA45-82A1-0B0B0B2353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285" y="5906903"/>
            <a:ext cx="2717665" cy="290167"/>
          </a:xfrm>
          <a:prstGeom prst="rect">
            <a:avLst/>
          </a:prstGeom>
        </p:spPr>
      </p:pic>
    </p:spTree>
    <p:extLst>
      <p:ext uri="{BB962C8B-B14F-4D97-AF65-F5344CB8AC3E}">
        <p14:creationId xmlns:p14="http://schemas.microsoft.com/office/powerpoint/2010/main" val="3937702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2031325"/>
          </a:xfrm>
          <a:prstGeom prst="rect">
            <a:avLst/>
          </a:prstGeom>
        </p:spPr>
        <p:txBody>
          <a:bodyPr wrap="square">
            <a:spAutoFit/>
          </a:bodyPr>
          <a:lstStyle/>
          <a:p>
            <a:r>
              <a:rPr lang="en-US" sz="3600" b="1" dirty="0"/>
              <a:t>Accrued Salaries and Wages</a:t>
            </a:r>
            <a:r>
              <a:rPr lang="en-US" sz="4000" dirty="0"/>
              <a:t/>
            </a:r>
            <a:br>
              <a:rPr lang="en-US" sz="4000" dirty="0"/>
            </a:br>
            <a:r>
              <a:rPr lang="en-US" sz="4000" b="1" dirty="0">
                <a:solidFill>
                  <a:schemeClr val="accent2"/>
                </a:solidFill>
                <a:latin typeface="Calibri" panose="020F0502020204030204" pitchFamily="34" charset="0"/>
                <a:cs typeface="Calibri" panose="020F0502020204030204" pitchFamily="34" charset="0"/>
              </a:rPr>
              <a:t/>
            </a:r>
            <a:br>
              <a:rPr lang="en-US" sz="4000" b="1" dirty="0">
                <a:solidFill>
                  <a:schemeClr val="accent2"/>
                </a:solidFill>
                <a:latin typeface="Calibri" panose="020F0502020204030204" pitchFamily="34" charset="0"/>
                <a:cs typeface="Calibri" panose="020F0502020204030204" pitchFamily="34" charset="0"/>
              </a:rPr>
            </a:br>
            <a:r>
              <a:rPr lang="en-US" sz="4000" b="1" dirty="0">
                <a:solidFill>
                  <a:schemeClr val="accent2"/>
                </a:solidFill>
                <a:latin typeface="Calibri" panose="020F0502020204030204" pitchFamily="34" charset="0"/>
                <a:cs typeface="Calibri" panose="020F0502020204030204" pitchFamily="34" charset="0"/>
              </a:rPr>
              <a:t/>
            </a:r>
            <a:br>
              <a:rPr lang="en-US" sz="4000" b="1" dirty="0">
                <a:solidFill>
                  <a:schemeClr val="accent2"/>
                </a:solidFill>
                <a:latin typeface="Calibri" panose="020F0502020204030204" pitchFamily="34" charset="0"/>
                <a:cs typeface="Calibri" panose="020F0502020204030204" pitchFamily="34" charset="0"/>
              </a:rPr>
            </a:br>
            <a:endParaRPr lang="en-US" sz="24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53</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pic>
        <p:nvPicPr>
          <p:cNvPr id="4" name="Picture 3">
            <a:extLst>
              <a:ext uri="{FF2B5EF4-FFF2-40B4-BE49-F238E27FC236}">
                <a16:creationId xmlns:a16="http://schemas.microsoft.com/office/drawing/2014/main" id="{CE170EA6-2B3F-084F-AE79-F0372B869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1543050"/>
            <a:ext cx="8661400" cy="3771900"/>
          </a:xfrm>
          <a:prstGeom prst="rect">
            <a:avLst/>
          </a:prstGeom>
        </p:spPr>
      </p:pic>
      <p:pic>
        <p:nvPicPr>
          <p:cNvPr id="9" name="Picture 8">
            <a:extLst>
              <a:ext uri="{FF2B5EF4-FFF2-40B4-BE49-F238E27FC236}">
                <a16:creationId xmlns:a16="http://schemas.microsoft.com/office/drawing/2014/main" id="{CE43856B-20E4-F84D-8AFB-77F8A39A29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921" y="5233886"/>
            <a:ext cx="1662079" cy="633173"/>
          </a:xfrm>
          <a:prstGeom prst="rect">
            <a:avLst/>
          </a:prstGeom>
        </p:spPr>
      </p:pic>
    </p:spTree>
    <p:extLst>
      <p:ext uri="{BB962C8B-B14F-4D97-AF65-F5344CB8AC3E}">
        <p14:creationId xmlns:p14="http://schemas.microsoft.com/office/powerpoint/2010/main" val="5214439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54</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solidFill>
                  <a:schemeClr val="accent4"/>
                </a:solidFill>
                <a:latin typeface="+mj-lt"/>
              </a:rPr>
              <a:t>Accrued Salaries and Wages</a:t>
            </a:r>
            <a:endParaRPr lang="en-US" dirty="0">
              <a:solidFill>
                <a:schemeClr val="accent4"/>
              </a:solidFill>
              <a:latin typeface="+mj-lt"/>
            </a:endParaRPr>
          </a:p>
        </p:txBody>
      </p:sp>
      <p:sp>
        <p:nvSpPr>
          <p:cNvPr id="13" name="TextBox 12">
            <a:extLst>
              <a:ext uri="{FF2B5EF4-FFF2-40B4-BE49-F238E27FC236}">
                <a16:creationId xmlns:a16="http://schemas.microsoft.com/office/drawing/2014/main" id="{5518939B-73AC-7E4C-AAE2-79B95BED3D8E}"/>
              </a:ext>
            </a:extLst>
          </p:cNvPr>
          <p:cNvSpPr txBox="1"/>
          <p:nvPr/>
        </p:nvSpPr>
        <p:spPr>
          <a:xfrm>
            <a:off x="272143" y="5156021"/>
            <a:ext cx="290464" cy="923330"/>
          </a:xfrm>
          <a:prstGeom prst="rect">
            <a:avLst/>
          </a:prstGeom>
          <a:noFill/>
        </p:spPr>
        <p:txBody>
          <a:bodyPr wrap="none" rtlCol="0">
            <a:spAutoFit/>
          </a:bodyPr>
          <a:lstStyle/>
          <a:p>
            <a:endParaRPr lang="en-US" dirty="0"/>
          </a:p>
          <a:p>
            <a:endParaRPr lang="en-US" dirty="0"/>
          </a:p>
          <a:p>
            <a:r>
              <a:rPr lang="en-US" dirty="0"/>
              <a:t>  </a:t>
            </a:r>
          </a:p>
        </p:txBody>
      </p:sp>
      <p:sp>
        <p:nvSpPr>
          <p:cNvPr id="18" name="TextBox 17">
            <a:extLst>
              <a:ext uri="{FF2B5EF4-FFF2-40B4-BE49-F238E27FC236}">
                <a16:creationId xmlns:a16="http://schemas.microsoft.com/office/drawing/2014/main" id="{E06AD4DE-08AB-EA4D-AA41-BFD6C94FAE35}"/>
              </a:ext>
            </a:extLst>
          </p:cNvPr>
          <p:cNvSpPr txBox="1"/>
          <p:nvPr/>
        </p:nvSpPr>
        <p:spPr>
          <a:xfrm>
            <a:off x="272143" y="1524000"/>
            <a:ext cx="8338457" cy="4247317"/>
          </a:xfrm>
          <a:prstGeom prst="rect">
            <a:avLst/>
          </a:prstGeom>
          <a:noFill/>
        </p:spPr>
        <p:txBody>
          <a:bodyPr wrap="square" rtlCol="0">
            <a:spAutoFit/>
          </a:bodyPr>
          <a:lstStyle/>
          <a:p>
            <a:r>
              <a:rPr lang="en-US" sz="2800" b="1" dirty="0">
                <a:solidFill>
                  <a:schemeClr val="accent3"/>
                </a:solidFill>
                <a:latin typeface="Calibri" panose="020F0502020204030204" pitchFamily="34" charset="0"/>
                <a:cs typeface="Calibri" panose="020F0502020204030204" pitchFamily="34" charset="0"/>
              </a:rPr>
              <a:t>Assume</a:t>
            </a:r>
            <a:r>
              <a:rPr lang="en-US" sz="2800" dirty="0">
                <a:solidFill>
                  <a:schemeClr val="accent3"/>
                </a:solidFill>
                <a:latin typeface="Calibri" panose="020F0502020204030204" pitchFamily="34" charset="0"/>
                <a:cs typeface="Calibri" panose="020F0502020204030204" pitchFamily="34" charset="0"/>
              </a:rPr>
              <a:t>:</a:t>
            </a:r>
            <a:r>
              <a:rPr lang="en-US" sz="2800" dirty="0">
                <a:latin typeface="Calibri" panose="020F0502020204030204" pitchFamily="34" charset="0"/>
                <a:cs typeface="Calibri" panose="020F0502020204030204" pitchFamily="34" charset="0"/>
              </a:rPr>
              <a:t> At October 31, the salaries and wages for these three days represent an accrued expense and a related liability to </a:t>
            </a:r>
            <a:r>
              <a:rPr lang="en-US" sz="2800" dirty="0" err="1">
                <a:latin typeface="Calibri" panose="020F0502020204030204" pitchFamily="34" charset="0"/>
                <a:cs typeface="Calibri" panose="020F0502020204030204" pitchFamily="34" charset="0"/>
              </a:rPr>
              <a:t>Yazici</a:t>
            </a:r>
            <a:r>
              <a:rPr lang="en-US" sz="2800" dirty="0">
                <a:latin typeface="Calibri" panose="020F0502020204030204" pitchFamily="34" charset="0"/>
                <a:cs typeface="Calibri" panose="020F0502020204030204" pitchFamily="34" charset="0"/>
              </a:rPr>
              <a:t>. The employees receive total salaries and wages of 2,000 for a five-day work week, or 400 per day. Thus, accrued salaries and wages at October 31 are 1,200 ( 400 × 3). </a:t>
            </a:r>
          </a:p>
          <a:p>
            <a:endParaRPr lang="en-US" sz="2800" dirty="0">
              <a:latin typeface="Calibri" panose="020F0502020204030204" pitchFamily="34" charset="0"/>
              <a:cs typeface="Calibri" panose="020F0502020204030204" pitchFamily="34" charset="0"/>
            </a:endParaRPr>
          </a:p>
          <a:p>
            <a:r>
              <a:rPr lang="en-US" altLang="en-US" sz="2800" b="1" dirty="0">
                <a:solidFill>
                  <a:schemeClr val="accent3"/>
                </a:solidFill>
                <a:latin typeface="Calibri" panose="020F0502020204030204" pitchFamily="34" charset="0"/>
                <a:cs typeface="Calibri" panose="020F0502020204030204" pitchFamily="34" charset="0"/>
              </a:rPr>
              <a:t>Demonstrate</a:t>
            </a:r>
            <a:r>
              <a:rPr lang="en-US" altLang="en-US" sz="2800" dirty="0">
                <a:solidFill>
                  <a:schemeClr val="accent3"/>
                </a:solidFill>
                <a:latin typeface="Calibri" panose="020F0502020204030204" pitchFamily="34" charset="0"/>
                <a:cs typeface="Calibri" panose="020F0502020204030204" pitchFamily="34" charset="0"/>
              </a:rPr>
              <a:t>:</a:t>
            </a:r>
            <a:r>
              <a:rPr lang="en-US" altLang="en-US" sz="2800" dirty="0">
                <a:latin typeface="Calibri" panose="020F0502020204030204" pitchFamily="34" charset="0"/>
                <a:cs typeface="Calibri" panose="020F0502020204030204" pitchFamily="34" charset="0"/>
              </a:rPr>
              <a:t> How do you create the adjustment for accrued salaries and wages?</a:t>
            </a:r>
          </a:p>
          <a:p>
            <a:endParaRPr lang="en-US" dirty="0"/>
          </a:p>
        </p:txBody>
      </p:sp>
      <p:sp>
        <p:nvSpPr>
          <p:cNvPr id="19" name="TextBox 18">
            <a:extLst>
              <a:ext uri="{FF2B5EF4-FFF2-40B4-BE49-F238E27FC236}">
                <a16:creationId xmlns:a16="http://schemas.microsoft.com/office/drawing/2014/main" id="{9EC522BA-4E8C-514C-AD4C-866413DD3567}"/>
              </a:ext>
            </a:extLst>
          </p:cNvPr>
          <p:cNvSpPr txBox="1"/>
          <p:nvPr/>
        </p:nvSpPr>
        <p:spPr>
          <a:xfrm>
            <a:off x="6827709" y="6079351"/>
            <a:ext cx="1641731" cy="276999"/>
          </a:xfrm>
          <a:prstGeom prst="rect">
            <a:avLst/>
          </a:prstGeom>
          <a:noFill/>
        </p:spPr>
        <p:txBody>
          <a:bodyPr wrap="none" rtlCol="0">
            <a:spAutoFit/>
          </a:bodyPr>
          <a:lstStyle/>
          <a:p>
            <a:r>
              <a:rPr lang="en-US" sz="1200" dirty="0"/>
              <a:t>Continues on next slide</a:t>
            </a:r>
          </a:p>
        </p:txBody>
      </p:sp>
      <p:sp>
        <p:nvSpPr>
          <p:cNvPr id="11" name="COB/LO">
            <a:extLst>
              <a:ext uri="{FF2B5EF4-FFF2-40B4-BE49-F238E27FC236}">
                <a16:creationId xmlns:a16="http://schemas.microsoft.com/office/drawing/2014/main" id="{DA88AF2F-4C55-8048-AE33-D5C8B97EC927}"/>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3</a:t>
            </a:r>
          </a:p>
        </p:txBody>
      </p:sp>
    </p:spTree>
    <p:extLst>
      <p:ext uri="{BB962C8B-B14F-4D97-AF65-F5344CB8AC3E}">
        <p14:creationId xmlns:p14="http://schemas.microsoft.com/office/powerpoint/2010/main" val="3536719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2031325"/>
          </a:xfrm>
          <a:prstGeom prst="rect">
            <a:avLst/>
          </a:prstGeom>
        </p:spPr>
        <p:txBody>
          <a:bodyPr wrap="square">
            <a:spAutoFit/>
          </a:bodyPr>
          <a:lstStyle/>
          <a:p>
            <a:r>
              <a:rPr lang="en-US" sz="3600" b="1" dirty="0"/>
              <a:t>Accrued Salaries and Wages</a:t>
            </a:r>
            <a:r>
              <a:rPr lang="en-US" sz="4000" dirty="0"/>
              <a:t/>
            </a:r>
            <a:br>
              <a:rPr lang="en-US" sz="4000" dirty="0"/>
            </a:br>
            <a:r>
              <a:rPr lang="en-US" sz="4000" b="1" dirty="0">
                <a:solidFill>
                  <a:schemeClr val="accent2"/>
                </a:solidFill>
                <a:latin typeface="Calibri" panose="020F0502020204030204" pitchFamily="34" charset="0"/>
                <a:cs typeface="Calibri" panose="020F0502020204030204" pitchFamily="34" charset="0"/>
              </a:rPr>
              <a:t/>
            </a:r>
            <a:br>
              <a:rPr lang="en-US" sz="4000" b="1" dirty="0">
                <a:solidFill>
                  <a:schemeClr val="accent2"/>
                </a:solidFill>
                <a:latin typeface="Calibri" panose="020F0502020204030204" pitchFamily="34" charset="0"/>
                <a:cs typeface="Calibri" panose="020F0502020204030204" pitchFamily="34" charset="0"/>
              </a:rPr>
            </a:br>
            <a:r>
              <a:rPr lang="en-US" sz="4000" b="1" dirty="0">
                <a:solidFill>
                  <a:schemeClr val="accent2"/>
                </a:solidFill>
                <a:latin typeface="Calibri" panose="020F0502020204030204" pitchFamily="34" charset="0"/>
                <a:cs typeface="Calibri" panose="020F0502020204030204" pitchFamily="34" charset="0"/>
              </a:rPr>
              <a:t/>
            </a:r>
            <a:br>
              <a:rPr lang="en-US" sz="4000" b="1" dirty="0">
                <a:solidFill>
                  <a:schemeClr val="accent2"/>
                </a:solidFill>
                <a:latin typeface="Calibri" panose="020F0502020204030204" pitchFamily="34" charset="0"/>
                <a:cs typeface="Calibri" panose="020F0502020204030204" pitchFamily="34" charset="0"/>
              </a:rPr>
            </a:br>
            <a:endParaRPr lang="en-US" sz="24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55</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pic>
        <p:nvPicPr>
          <p:cNvPr id="3" name="Picture 2">
            <a:extLst>
              <a:ext uri="{FF2B5EF4-FFF2-40B4-BE49-F238E27FC236}">
                <a16:creationId xmlns:a16="http://schemas.microsoft.com/office/drawing/2014/main" id="{240924A1-B2F3-314B-A3F1-36E410CAE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235" y="1295400"/>
            <a:ext cx="7423095" cy="4648200"/>
          </a:xfrm>
          <a:prstGeom prst="rect">
            <a:avLst/>
          </a:prstGeom>
        </p:spPr>
      </p:pic>
      <p:pic>
        <p:nvPicPr>
          <p:cNvPr id="10" name="Picture 9">
            <a:extLst>
              <a:ext uri="{FF2B5EF4-FFF2-40B4-BE49-F238E27FC236}">
                <a16:creationId xmlns:a16="http://schemas.microsoft.com/office/drawing/2014/main" id="{0AFED1AA-E02F-DA45-9A39-8E7DB01E2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235" y="5906176"/>
            <a:ext cx="3416165" cy="284057"/>
          </a:xfrm>
          <a:prstGeom prst="rect">
            <a:avLst/>
          </a:prstGeom>
        </p:spPr>
      </p:pic>
    </p:spTree>
    <p:extLst>
      <p:ext uri="{BB962C8B-B14F-4D97-AF65-F5344CB8AC3E}">
        <p14:creationId xmlns:p14="http://schemas.microsoft.com/office/powerpoint/2010/main" val="3058729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56</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solidFill>
                  <a:schemeClr val="accent4"/>
                </a:solidFill>
                <a:latin typeface="+mj-lt"/>
              </a:rPr>
              <a:t>Accrued Salaries and Wages</a:t>
            </a:r>
            <a:endParaRPr lang="en-US" dirty="0">
              <a:solidFill>
                <a:schemeClr val="accent4"/>
              </a:solidFill>
              <a:latin typeface="+mj-lt"/>
            </a:endParaRPr>
          </a:p>
        </p:txBody>
      </p:sp>
      <p:sp>
        <p:nvSpPr>
          <p:cNvPr id="13" name="TextBox 12">
            <a:extLst>
              <a:ext uri="{FF2B5EF4-FFF2-40B4-BE49-F238E27FC236}">
                <a16:creationId xmlns:a16="http://schemas.microsoft.com/office/drawing/2014/main" id="{5518939B-73AC-7E4C-AAE2-79B95BED3D8E}"/>
              </a:ext>
            </a:extLst>
          </p:cNvPr>
          <p:cNvSpPr txBox="1"/>
          <p:nvPr/>
        </p:nvSpPr>
        <p:spPr>
          <a:xfrm>
            <a:off x="272143" y="5156021"/>
            <a:ext cx="290464" cy="923330"/>
          </a:xfrm>
          <a:prstGeom prst="rect">
            <a:avLst/>
          </a:prstGeom>
          <a:noFill/>
        </p:spPr>
        <p:txBody>
          <a:bodyPr wrap="none" rtlCol="0">
            <a:spAutoFit/>
          </a:bodyPr>
          <a:lstStyle/>
          <a:p>
            <a:endParaRPr lang="en-US" dirty="0"/>
          </a:p>
          <a:p>
            <a:endParaRPr lang="en-US" dirty="0"/>
          </a:p>
          <a:p>
            <a:r>
              <a:rPr lang="en-US" dirty="0"/>
              <a:t>  </a:t>
            </a:r>
          </a:p>
        </p:txBody>
      </p:sp>
      <p:sp>
        <p:nvSpPr>
          <p:cNvPr id="18" name="TextBox 17">
            <a:extLst>
              <a:ext uri="{FF2B5EF4-FFF2-40B4-BE49-F238E27FC236}">
                <a16:creationId xmlns:a16="http://schemas.microsoft.com/office/drawing/2014/main" id="{E06AD4DE-08AB-EA4D-AA41-BFD6C94FAE35}"/>
              </a:ext>
            </a:extLst>
          </p:cNvPr>
          <p:cNvSpPr txBox="1"/>
          <p:nvPr/>
        </p:nvSpPr>
        <p:spPr>
          <a:xfrm>
            <a:off x="272143" y="1524000"/>
            <a:ext cx="8338457" cy="3693319"/>
          </a:xfrm>
          <a:prstGeom prst="rect">
            <a:avLst/>
          </a:prstGeom>
          <a:noFill/>
        </p:spPr>
        <p:txBody>
          <a:bodyPr wrap="square" rtlCol="0">
            <a:spAutoFit/>
          </a:bodyPr>
          <a:lstStyle/>
          <a:p>
            <a:r>
              <a:rPr lang="en-US" sz="2400" b="1" dirty="0">
                <a:solidFill>
                  <a:schemeClr val="accent3"/>
                </a:solidFill>
                <a:latin typeface="Calibri" panose="020F0502020204030204" pitchFamily="34" charset="0"/>
                <a:cs typeface="Calibri" panose="020F0502020204030204" pitchFamily="34" charset="0"/>
              </a:rPr>
              <a:t>Assume</a:t>
            </a:r>
            <a:r>
              <a:rPr lang="en-US" sz="2400" dirty="0">
                <a:solidFill>
                  <a:schemeClr val="accent3"/>
                </a:solidFill>
                <a:latin typeface="Calibri" panose="020F0502020204030204" pitchFamily="34" charset="0"/>
                <a:cs typeface="Calibri" panose="020F0502020204030204" pitchFamily="34" charset="0"/>
              </a:rPr>
              <a:t>: </a:t>
            </a:r>
            <a:r>
              <a:rPr lang="en-US" sz="2400" dirty="0" err="1"/>
              <a:t>Yazici</a:t>
            </a:r>
            <a:r>
              <a:rPr lang="en-US" sz="2400" dirty="0"/>
              <a:t> pays salaries and wages every two weeks. Consequently, the next payday is November 9, when the company will again pay total salaries and wages of 4,000. The payment consists of 1,200 of salaries and wages payable at October 31 plus </a:t>
            </a:r>
            <a:r>
              <a:rPr lang="en-US" sz="2400" dirty="0" smtClean="0"/>
              <a:t>2,800 </a:t>
            </a:r>
            <a:r>
              <a:rPr lang="en-US" sz="2400" dirty="0"/>
              <a:t>of salaries and wages expense for November (7 working days, as shown in the November calendar × 400). </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altLang="en-US" sz="2400" b="1" dirty="0">
                <a:solidFill>
                  <a:schemeClr val="accent3"/>
                </a:solidFill>
                <a:latin typeface="Calibri" panose="020F0502020204030204" pitchFamily="34" charset="0"/>
                <a:cs typeface="Calibri" panose="020F0502020204030204" pitchFamily="34" charset="0"/>
              </a:rPr>
              <a:t>Demonstrate</a:t>
            </a:r>
            <a:r>
              <a:rPr lang="en-US" altLang="en-US" sz="2400" dirty="0">
                <a:solidFill>
                  <a:schemeClr val="accent3"/>
                </a:solidFill>
                <a:latin typeface="Calibri" panose="020F0502020204030204" pitchFamily="34" charset="0"/>
                <a:cs typeface="Calibri" panose="020F0502020204030204" pitchFamily="34" charset="0"/>
              </a:rPr>
              <a:t>:</a:t>
            </a:r>
            <a:r>
              <a:rPr lang="en-US" altLang="en-US" sz="2400" dirty="0">
                <a:latin typeface="Calibri" panose="020F0502020204030204" pitchFamily="34" charset="0"/>
                <a:cs typeface="Calibri" panose="020F0502020204030204" pitchFamily="34" charset="0"/>
              </a:rPr>
              <a:t> Which entry does </a:t>
            </a:r>
            <a:r>
              <a:rPr lang="en-US" altLang="en-US" sz="2400" dirty="0" err="1">
                <a:latin typeface="Calibri" panose="020F0502020204030204" pitchFamily="34" charset="0"/>
                <a:cs typeface="Calibri" panose="020F0502020204030204" pitchFamily="34" charset="0"/>
              </a:rPr>
              <a:t>Yazici</a:t>
            </a:r>
            <a:r>
              <a:rPr lang="en-US" altLang="en-US" sz="2400" dirty="0">
                <a:latin typeface="Calibri" panose="020F0502020204030204" pitchFamily="34" charset="0"/>
                <a:cs typeface="Calibri" panose="020F0502020204030204" pitchFamily="34" charset="0"/>
              </a:rPr>
              <a:t> make on November 9?</a:t>
            </a:r>
          </a:p>
          <a:p>
            <a:endParaRPr lang="en-US" dirty="0"/>
          </a:p>
        </p:txBody>
      </p:sp>
      <p:sp>
        <p:nvSpPr>
          <p:cNvPr id="19" name="TextBox 18">
            <a:extLst>
              <a:ext uri="{FF2B5EF4-FFF2-40B4-BE49-F238E27FC236}">
                <a16:creationId xmlns:a16="http://schemas.microsoft.com/office/drawing/2014/main" id="{9EC522BA-4E8C-514C-AD4C-866413DD3567}"/>
              </a:ext>
            </a:extLst>
          </p:cNvPr>
          <p:cNvSpPr txBox="1"/>
          <p:nvPr/>
        </p:nvSpPr>
        <p:spPr>
          <a:xfrm>
            <a:off x="6827709" y="6079351"/>
            <a:ext cx="1641731" cy="276999"/>
          </a:xfrm>
          <a:prstGeom prst="rect">
            <a:avLst/>
          </a:prstGeom>
          <a:noFill/>
        </p:spPr>
        <p:txBody>
          <a:bodyPr wrap="none" rtlCol="0">
            <a:spAutoFit/>
          </a:bodyPr>
          <a:lstStyle/>
          <a:p>
            <a:r>
              <a:rPr lang="en-US" sz="1200" dirty="0"/>
              <a:t>Continues on next slide</a:t>
            </a:r>
          </a:p>
        </p:txBody>
      </p:sp>
      <p:sp>
        <p:nvSpPr>
          <p:cNvPr id="11" name="COB/LO">
            <a:extLst>
              <a:ext uri="{FF2B5EF4-FFF2-40B4-BE49-F238E27FC236}">
                <a16:creationId xmlns:a16="http://schemas.microsoft.com/office/drawing/2014/main" id="{DA88AF2F-4C55-8048-AE33-D5C8B97EC927}"/>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3</a:t>
            </a:r>
          </a:p>
        </p:txBody>
      </p:sp>
    </p:spTree>
    <p:extLst>
      <p:ext uri="{BB962C8B-B14F-4D97-AF65-F5344CB8AC3E}">
        <p14:creationId xmlns:p14="http://schemas.microsoft.com/office/powerpoint/2010/main" val="26486900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2031325"/>
          </a:xfrm>
          <a:prstGeom prst="rect">
            <a:avLst/>
          </a:prstGeom>
        </p:spPr>
        <p:txBody>
          <a:bodyPr wrap="square">
            <a:spAutoFit/>
          </a:bodyPr>
          <a:lstStyle/>
          <a:p>
            <a:r>
              <a:rPr lang="en-US" sz="3600" b="1" dirty="0"/>
              <a:t>Accrued Salaries and Wages</a:t>
            </a:r>
            <a:r>
              <a:rPr lang="en-US" sz="4000" dirty="0"/>
              <a:t/>
            </a:r>
            <a:br>
              <a:rPr lang="en-US" sz="4000" dirty="0"/>
            </a:br>
            <a:r>
              <a:rPr lang="en-US" sz="4000" b="1" dirty="0">
                <a:solidFill>
                  <a:schemeClr val="accent2"/>
                </a:solidFill>
                <a:latin typeface="Calibri" panose="020F0502020204030204" pitchFamily="34" charset="0"/>
                <a:cs typeface="Calibri" panose="020F0502020204030204" pitchFamily="34" charset="0"/>
              </a:rPr>
              <a:t/>
            </a:r>
            <a:br>
              <a:rPr lang="en-US" sz="4000" b="1" dirty="0">
                <a:solidFill>
                  <a:schemeClr val="accent2"/>
                </a:solidFill>
                <a:latin typeface="Calibri" panose="020F0502020204030204" pitchFamily="34" charset="0"/>
                <a:cs typeface="Calibri" panose="020F0502020204030204" pitchFamily="34" charset="0"/>
              </a:rPr>
            </a:br>
            <a:r>
              <a:rPr lang="en-US" sz="4000" b="1" dirty="0">
                <a:solidFill>
                  <a:schemeClr val="accent2"/>
                </a:solidFill>
                <a:latin typeface="Calibri" panose="020F0502020204030204" pitchFamily="34" charset="0"/>
                <a:cs typeface="Calibri" panose="020F0502020204030204" pitchFamily="34" charset="0"/>
              </a:rPr>
              <a:t/>
            </a:r>
            <a:br>
              <a:rPr lang="en-US" sz="4000" b="1" dirty="0">
                <a:solidFill>
                  <a:schemeClr val="accent2"/>
                </a:solidFill>
                <a:latin typeface="Calibri" panose="020F0502020204030204" pitchFamily="34" charset="0"/>
                <a:cs typeface="Calibri" panose="020F0502020204030204" pitchFamily="34" charset="0"/>
              </a:rPr>
            </a:br>
            <a:endParaRPr lang="en-US" sz="24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57</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3</a:t>
            </a:r>
          </a:p>
        </p:txBody>
      </p:sp>
      <p:pic>
        <p:nvPicPr>
          <p:cNvPr id="4" name="Picture 3">
            <a:extLst>
              <a:ext uri="{FF2B5EF4-FFF2-40B4-BE49-F238E27FC236}">
                <a16:creationId xmlns:a16="http://schemas.microsoft.com/office/drawing/2014/main" id="{79300F9E-E33E-654A-93D4-5FD68760E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23" y="1955129"/>
            <a:ext cx="6642100" cy="1103546"/>
          </a:xfrm>
          <a:prstGeom prst="rect">
            <a:avLst/>
          </a:prstGeom>
        </p:spPr>
      </p:pic>
      <p:pic>
        <p:nvPicPr>
          <p:cNvPr id="9" name="Picture 8">
            <a:extLst>
              <a:ext uri="{FF2B5EF4-FFF2-40B4-BE49-F238E27FC236}">
                <a16:creationId xmlns:a16="http://schemas.microsoft.com/office/drawing/2014/main" id="{635847B0-21E3-634F-97DF-4069B9DF1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8312" y="1810088"/>
            <a:ext cx="1993288" cy="1464633"/>
          </a:xfrm>
          <a:prstGeom prst="rect">
            <a:avLst/>
          </a:prstGeom>
        </p:spPr>
      </p:pic>
    </p:spTree>
    <p:extLst>
      <p:ext uri="{BB962C8B-B14F-4D97-AF65-F5344CB8AC3E}">
        <p14:creationId xmlns:p14="http://schemas.microsoft.com/office/powerpoint/2010/main" val="2833962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58</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solidFill>
                  <a:schemeClr val="accent2"/>
                </a:solidFill>
              </a:rPr>
              <a:t>Accrued Expenses - Summary</a:t>
            </a:r>
            <a:r>
              <a:rPr lang="en-US" b="1" dirty="0">
                <a:latin typeface="+mj-lt"/>
              </a:rPr>
              <a:t> </a:t>
            </a:r>
            <a:endParaRPr lang="en-US" dirty="0">
              <a:latin typeface="+mj-lt"/>
            </a:endParaRPr>
          </a:p>
        </p:txBody>
      </p:sp>
      <p:sp>
        <p:nvSpPr>
          <p:cNvPr id="12" name="COB/LO">
            <a:extLst>
              <a:ext uri="{FF2B5EF4-FFF2-40B4-BE49-F238E27FC236}">
                <a16:creationId xmlns:a16="http://schemas.microsoft.com/office/drawing/2014/main" id="{64A8A63C-6C5C-1E40-A993-80482EC860F6}"/>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3</a:t>
            </a:r>
          </a:p>
        </p:txBody>
      </p:sp>
      <p:pic>
        <p:nvPicPr>
          <p:cNvPr id="7" name="Picture 6">
            <a:extLst>
              <a:ext uri="{FF2B5EF4-FFF2-40B4-BE49-F238E27FC236}">
                <a16:creationId xmlns:a16="http://schemas.microsoft.com/office/drawing/2014/main" id="{5E523079-F660-9C45-8F23-876654CD1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905000"/>
            <a:ext cx="8473924" cy="2362200"/>
          </a:xfrm>
          <a:prstGeom prst="rect">
            <a:avLst/>
          </a:prstGeom>
        </p:spPr>
      </p:pic>
      <p:pic>
        <p:nvPicPr>
          <p:cNvPr id="10" name="Picture 9">
            <a:extLst>
              <a:ext uri="{FF2B5EF4-FFF2-40B4-BE49-F238E27FC236}">
                <a16:creationId xmlns:a16="http://schemas.microsoft.com/office/drawing/2014/main" id="{9B42A6DD-3794-AC40-9146-BBCFB0DC78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604" y="4262218"/>
            <a:ext cx="1264596" cy="584229"/>
          </a:xfrm>
          <a:prstGeom prst="rect">
            <a:avLst/>
          </a:prstGeom>
        </p:spPr>
      </p:pic>
    </p:spTree>
    <p:extLst>
      <p:ext uri="{BB962C8B-B14F-4D97-AF65-F5344CB8AC3E}">
        <p14:creationId xmlns:p14="http://schemas.microsoft.com/office/powerpoint/2010/main" val="16966116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59</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3028521"/>
          </a:xfrm>
        </p:spPr>
        <p:txBody>
          <a:bodyPr/>
          <a:lstStyle/>
          <a:p>
            <a:r>
              <a:rPr lang="en-US" b="1" dirty="0">
                <a:solidFill>
                  <a:srgbClr val="009051"/>
                </a:solidFill>
                <a:latin typeface="+mj-lt"/>
              </a:rPr>
              <a:t>People, Planet, and Profit Insight</a:t>
            </a:r>
            <a:br>
              <a:rPr lang="en-US" b="1" dirty="0">
                <a:solidFill>
                  <a:srgbClr val="009051"/>
                </a:solidFill>
                <a:latin typeface="+mj-lt"/>
              </a:rPr>
            </a:br>
            <a:r>
              <a:rPr lang="en-US" b="1" dirty="0">
                <a:solidFill>
                  <a:srgbClr val="009051"/>
                </a:solidFill>
                <a:latin typeface="+mj-lt"/>
              </a:rPr>
              <a:t/>
            </a:r>
            <a:br>
              <a:rPr lang="en-US" b="1" dirty="0">
                <a:solidFill>
                  <a:srgbClr val="009051"/>
                </a:solidFill>
                <a:latin typeface="+mj-lt"/>
              </a:rPr>
            </a:br>
            <a:r>
              <a:rPr lang="en-US" sz="2800" b="1" dirty="0"/>
              <a:t>Got Junk? </a:t>
            </a:r>
            <a:r>
              <a:rPr lang="en-US" b="1" dirty="0">
                <a:solidFill>
                  <a:schemeClr val="tx1"/>
                </a:solidFill>
              </a:rPr>
              <a:t/>
            </a:r>
            <a:br>
              <a:rPr lang="en-US" b="1" dirty="0">
                <a:solidFill>
                  <a:schemeClr val="tx1"/>
                </a:solidFill>
              </a:rPr>
            </a:br>
            <a:r>
              <a:rPr lang="en-US" sz="2400" b="1" dirty="0">
                <a:solidFill>
                  <a:schemeClr val="tx1"/>
                </a:solidFill>
              </a:rPr>
              <a:t>What accounting issue might this cause for companies? </a:t>
            </a:r>
            <a:r>
              <a:rPr lang="en-US" dirty="0"/>
              <a:t/>
            </a:r>
            <a:br>
              <a:rPr lang="en-US" dirty="0"/>
            </a:br>
            <a:r>
              <a:rPr lang="en-US" dirty="0"/>
              <a:t/>
            </a:r>
            <a:br>
              <a:rPr lang="en-US" dirty="0"/>
            </a:br>
            <a:r>
              <a:rPr lang="en-US" b="1" dirty="0">
                <a:solidFill>
                  <a:srgbClr val="009051"/>
                </a:solidFill>
                <a:latin typeface="+mj-lt"/>
              </a:rPr>
              <a:t> </a:t>
            </a:r>
            <a:endParaRPr lang="en-US" dirty="0">
              <a:solidFill>
                <a:srgbClr val="009051"/>
              </a:solidFill>
              <a:latin typeface="+mj-lt"/>
            </a:endParaRPr>
          </a:p>
        </p:txBody>
      </p:sp>
      <p:sp>
        <p:nvSpPr>
          <p:cNvPr id="12" name="COB/LO">
            <a:extLst>
              <a:ext uri="{FF2B5EF4-FFF2-40B4-BE49-F238E27FC236}">
                <a16:creationId xmlns:a16="http://schemas.microsoft.com/office/drawing/2014/main" id="{64A8A63C-6C5C-1E40-A993-80482EC860F6}"/>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3</a:t>
            </a:r>
          </a:p>
        </p:txBody>
      </p:sp>
      <p:sp>
        <p:nvSpPr>
          <p:cNvPr id="2" name="Rectangle 1">
            <a:extLst>
              <a:ext uri="{FF2B5EF4-FFF2-40B4-BE49-F238E27FC236}">
                <a16:creationId xmlns:a16="http://schemas.microsoft.com/office/drawing/2014/main" id="{7271135D-D098-7B4F-AF8F-21E509BF19C8}"/>
              </a:ext>
            </a:extLst>
          </p:cNvPr>
          <p:cNvSpPr/>
          <p:nvPr/>
        </p:nvSpPr>
        <p:spPr>
          <a:xfrm>
            <a:off x="304800" y="5638800"/>
            <a:ext cx="6686145" cy="369332"/>
          </a:xfrm>
          <a:prstGeom prst="rect">
            <a:avLst/>
          </a:prstGeom>
        </p:spPr>
        <p:txBody>
          <a:bodyPr wrap="square">
            <a:spAutoFit/>
          </a:bodyPr>
          <a:lstStyle/>
          <a:p>
            <a:r>
              <a:rPr lang="en-US" dirty="0">
                <a:solidFill>
                  <a:srgbClr val="262626"/>
                </a:solidFill>
                <a:latin typeface="Calibri" panose="020F0502020204030204" pitchFamily="34" charset="0"/>
                <a:cs typeface="Calibri" panose="020F0502020204030204" pitchFamily="34" charset="0"/>
              </a:rPr>
              <a:t>Answer and additional questions: See the book’s companion website.</a:t>
            </a:r>
            <a:endParaRPr lang="en-US"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092A972A-9DCD-D545-835A-8511C7E49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3906" y="2981777"/>
            <a:ext cx="1828800" cy="1955800"/>
          </a:xfrm>
          <a:prstGeom prst="rect">
            <a:avLst/>
          </a:prstGeom>
        </p:spPr>
      </p:pic>
      <p:pic>
        <p:nvPicPr>
          <p:cNvPr id="11" name="Picture 10">
            <a:extLst>
              <a:ext uri="{FF2B5EF4-FFF2-40B4-BE49-F238E27FC236}">
                <a16:creationId xmlns:a16="http://schemas.microsoft.com/office/drawing/2014/main" id="{02121F28-23EE-3C49-894A-01964D8B1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2459" y="4937577"/>
            <a:ext cx="931694" cy="322509"/>
          </a:xfrm>
          <a:prstGeom prst="rect">
            <a:avLst/>
          </a:prstGeom>
        </p:spPr>
      </p:pic>
    </p:spTree>
    <p:extLst>
      <p:ext uri="{BB962C8B-B14F-4D97-AF65-F5344CB8AC3E}">
        <p14:creationId xmlns:p14="http://schemas.microsoft.com/office/powerpoint/2010/main" val="1062115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Fiscal and Calendar Years </a:t>
            </a:r>
            <a:endParaRPr lang="en-US" sz="40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6</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70224" y="1676400"/>
            <a:ext cx="8768976" cy="3276600"/>
          </a:xfrm>
          <a:prstGeom prst="rect">
            <a:avLst/>
          </a:prstGeom>
        </p:spPr>
        <p:txBody>
          <a:bodyPr/>
          <a:lstStyle/>
          <a:p>
            <a:pPr marL="571500" lvl="2" indent="-342900">
              <a:lnSpc>
                <a:spcPct val="100000"/>
              </a:lnSpc>
              <a:spcBef>
                <a:spcPts val="1200"/>
              </a:spcBef>
              <a:buClr>
                <a:srgbClr val="990000"/>
              </a:buClr>
              <a:buSzPct val="100000"/>
            </a:pPr>
            <a:r>
              <a:rPr lang="en-US" sz="2400" dirty="0"/>
              <a:t>Accounting time periods are generally </a:t>
            </a:r>
            <a:r>
              <a:rPr lang="en-US" sz="2400" b="1" dirty="0">
                <a:solidFill>
                  <a:schemeClr val="accent1"/>
                </a:solidFill>
              </a:rPr>
              <a:t>a month, a quarter, or a year</a:t>
            </a:r>
            <a:r>
              <a:rPr lang="en-US" sz="2400" dirty="0">
                <a:solidFill>
                  <a:schemeClr val="accent1"/>
                </a:solidFill>
              </a:rPr>
              <a:t>.</a:t>
            </a:r>
            <a:r>
              <a:rPr lang="en-US" sz="2400" dirty="0"/>
              <a:t> </a:t>
            </a:r>
          </a:p>
          <a:p>
            <a:pPr marL="571500" lvl="2" indent="-342900">
              <a:lnSpc>
                <a:spcPct val="100000"/>
              </a:lnSpc>
              <a:spcBef>
                <a:spcPts val="1200"/>
              </a:spcBef>
              <a:buClr>
                <a:srgbClr val="990000"/>
              </a:buClr>
              <a:buSzPct val="100000"/>
            </a:pPr>
            <a:r>
              <a:rPr lang="en-US" sz="2400" dirty="0"/>
              <a:t>Monthly and quarterly time periods are called </a:t>
            </a:r>
            <a:r>
              <a:rPr lang="en-US" sz="2400" b="1" dirty="0">
                <a:solidFill>
                  <a:schemeClr val="accent1"/>
                </a:solidFill>
              </a:rPr>
              <a:t>interim periods</a:t>
            </a:r>
            <a:r>
              <a:rPr lang="en-US" sz="2400" dirty="0">
                <a:solidFill>
                  <a:schemeClr val="accent1"/>
                </a:solidFill>
              </a:rPr>
              <a:t>.</a:t>
            </a:r>
          </a:p>
          <a:p>
            <a:pPr marL="571500" lvl="2" indent="-342900">
              <a:lnSpc>
                <a:spcPct val="100000"/>
              </a:lnSpc>
              <a:spcBef>
                <a:spcPts val="1200"/>
              </a:spcBef>
              <a:buClr>
                <a:srgbClr val="990000"/>
              </a:buClr>
              <a:buSzPct val="100000"/>
            </a:pPr>
            <a:r>
              <a:rPr lang="en-US" sz="2400" dirty="0"/>
              <a:t>Most large companies must prepare both </a:t>
            </a:r>
            <a:r>
              <a:rPr lang="en-US" sz="2400" b="1" dirty="0">
                <a:solidFill>
                  <a:schemeClr val="accent1"/>
                </a:solidFill>
              </a:rPr>
              <a:t>quarterly</a:t>
            </a:r>
            <a:r>
              <a:rPr lang="en-US" sz="2400" dirty="0"/>
              <a:t> and </a:t>
            </a:r>
            <a:r>
              <a:rPr lang="en-US" sz="2400" b="1" dirty="0">
                <a:solidFill>
                  <a:schemeClr val="accent1"/>
                </a:solidFill>
              </a:rPr>
              <a:t>annual </a:t>
            </a:r>
            <a:r>
              <a:rPr lang="en-US" sz="2400" dirty="0"/>
              <a:t>financial statements.</a:t>
            </a:r>
          </a:p>
          <a:p>
            <a:pPr marL="571500" lvl="2" indent="-342900">
              <a:lnSpc>
                <a:spcPct val="100000"/>
              </a:lnSpc>
              <a:spcBef>
                <a:spcPts val="1200"/>
              </a:spcBef>
              <a:buClr>
                <a:srgbClr val="990000"/>
              </a:buClr>
              <a:buSzPct val="100000"/>
            </a:pPr>
            <a:r>
              <a:rPr lang="en-US" sz="2400" b="1" dirty="0">
                <a:solidFill>
                  <a:schemeClr val="accent1"/>
                </a:solidFill>
              </a:rPr>
              <a:t>Fiscal Year </a:t>
            </a:r>
            <a:r>
              <a:rPr lang="en-US" sz="2400" dirty="0"/>
              <a:t>= Accounting time period that is </a:t>
            </a:r>
            <a:r>
              <a:rPr lang="en-US" sz="2400" b="1" dirty="0">
                <a:solidFill>
                  <a:schemeClr val="accent1"/>
                </a:solidFill>
              </a:rPr>
              <a:t>one year </a:t>
            </a:r>
            <a:r>
              <a:rPr lang="en-US" sz="2400" dirty="0"/>
              <a:t>in length.</a:t>
            </a:r>
          </a:p>
          <a:p>
            <a:pPr marL="571500" lvl="2" indent="-342900">
              <a:lnSpc>
                <a:spcPct val="100000"/>
              </a:lnSpc>
              <a:spcBef>
                <a:spcPts val="1200"/>
              </a:spcBef>
              <a:buClr>
                <a:srgbClr val="990000"/>
              </a:buClr>
              <a:buSzPct val="100000"/>
            </a:pPr>
            <a:r>
              <a:rPr lang="en-US" sz="2400" b="1" dirty="0">
                <a:solidFill>
                  <a:schemeClr val="accent1"/>
                </a:solidFill>
              </a:rPr>
              <a:t>Calendar Year </a:t>
            </a:r>
            <a:r>
              <a:rPr lang="en-US" sz="2400" dirty="0"/>
              <a:t>= January 1 to December 31.</a:t>
            </a:r>
          </a:p>
          <a:p>
            <a:pPr marL="571500" lvl="2" indent="-342900">
              <a:lnSpc>
                <a:spcPct val="100000"/>
              </a:lnSpc>
              <a:spcBef>
                <a:spcPts val="1200"/>
              </a:spcBef>
              <a:buClr>
                <a:srgbClr val="990000"/>
              </a:buClr>
              <a:buSzPct val="100000"/>
            </a:pPr>
            <a:r>
              <a:rPr lang="en-US" sz="2400" dirty="0"/>
              <a:t>Sometimes a company’s year-end will vary from year to year, resulting in accounting periods of </a:t>
            </a:r>
            <a:r>
              <a:rPr lang="en-US" sz="2400" b="1" dirty="0">
                <a:solidFill>
                  <a:schemeClr val="accent1"/>
                </a:solidFill>
              </a:rPr>
              <a:t>either 52 or 53 weeks</a:t>
            </a:r>
            <a:r>
              <a:rPr lang="en-US" sz="2400" dirty="0">
                <a:solidFill>
                  <a:schemeClr val="accent1"/>
                </a:solidFill>
              </a:rPr>
              <a:t>.</a:t>
            </a:r>
            <a:r>
              <a:rPr lang="en-US" sz="2400" dirty="0"/>
              <a:t> </a:t>
            </a:r>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spTree>
    <p:extLst>
      <p:ext uri="{BB962C8B-B14F-4D97-AF65-F5344CB8AC3E}">
        <p14:creationId xmlns:p14="http://schemas.microsoft.com/office/powerpoint/2010/main" val="29119857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60</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solidFill>
                  <a:schemeClr val="accent2"/>
                </a:solidFill>
              </a:rPr>
              <a:t>Adjusting Entries</a:t>
            </a:r>
            <a:endParaRPr lang="en-US" dirty="0">
              <a:latin typeface="+mj-lt"/>
            </a:endParaRPr>
          </a:p>
        </p:txBody>
      </p:sp>
      <p:sp>
        <p:nvSpPr>
          <p:cNvPr id="12" name="COB/LO">
            <a:extLst>
              <a:ext uri="{FF2B5EF4-FFF2-40B4-BE49-F238E27FC236}">
                <a16:creationId xmlns:a16="http://schemas.microsoft.com/office/drawing/2014/main" id="{64A8A63C-6C5C-1E40-A993-80482EC860F6}"/>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3</a:t>
            </a:r>
          </a:p>
        </p:txBody>
      </p:sp>
      <p:sp>
        <p:nvSpPr>
          <p:cNvPr id="2" name="TextBox 1">
            <a:extLst>
              <a:ext uri="{FF2B5EF4-FFF2-40B4-BE49-F238E27FC236}">
                <a16:creationId xmlns:a16="http://schemas.microsoft.com/office/drawing/2014/main" id="{C6055E89-BA5B-904F-AFFB-315B665E9908}"/>
              </a:ext>
            </a:extLst>
          </p:cNvPr>
          <p:cNvSpPr txBox="1"/>
          <p:nvPr/>
        </p:nvSpPr>
        <p:spPr>
          <a:xfrm>
            <a:off x="304800" y="1676400"/>
            <a:ext cx="8153400" cy="3785652"/>
          </a:xfrm>
          <a:prstGeom prst="rect">
            <a:avLst/>
          </a:prstGeom>
          <a:noFill/>
        </p:spPr>
        <p:txBody>
          <a:bodyPr wrap="square" rtlCol="0">
            <a:spAutoFit/>
          </a:bodyPr>
          <a:lstStyle/>
          <a:p>
            <a:pPr marL="457200" indent="-457200">
              <a:spcAft>
                <a:spcPts val="1200"/>
              </a:spcAft>
              <a:buClr>
                <a:schemeClr val="accent2"/>
              </a:buClr>
              <a:buFont typeface="+mj-lt"/>
              <a:buAutoNum type="arabicParenR"/>
            </a:pPr>
            <a:r>
              <a:rPr lang="en-US" sz="2400" dirty="0"/>
              <a:t>Adjusting entries should not involve debits or credits to Cash.</a:t>
            </a:r>
          </a:p>
          <a:p>
            <a:pPr marL="457200" indent="-457200">
              <a:spcAft>
                <a:spcPts val="1200"/>
              </a:spcAft>
              <a:buClr>
                <a:schemeClr val="accent2"/>
              </a:buClr>
              <a:buFont typeface="+mj-lt"/>
              <a:buAutoNum type="arabicParenR"/>
            </a:pPr>
            <a:r>
              <a:rPr lang="en-US" sz="2400" dirty="0"/>
              <a:t>Evaluate whether the adjustment makes sense. For example, an adjustment to recognize supplies used should increase Supplies Expense.</a:t>
            </a:r>
          </a:p>
          <a:p>
            <a:pPr marL="457200" indent="-457200">
              <a:spcAft>
                <a:spcPts val="1200"/>
              </a:spcAft>
              <a:buClr>
                <a:schemeClr val="accent2"/>
              </a:buClr>
              <a:buFont typeface="+mj-lt"/>
              <a:buAutoNum type="arabicParenR"/>
            </a:pPr>
            <a:r>
              <a:rPr lang="en-US" sz="2400" dirty="0"/>
              <a:t>Double-check all computations.</a:t>
            </a:r>
          </a:p>
          <a:p>
            <a:pPr marL="457200" indent="-457200">
              <a:buClr>
                <a:schemeClr val="accent2"/>
              </a:buClr>
              <a:buFont typeface="+mj-lt"/>
              <a:buAutoNum type="arabicParenR"/>
            </a:pPr>
            <a:r>
              <a:rPr lang="en-US" sz="2400" dirty="0"/>
              <a:t>Each adjusting entry affects one statement of financial position account and one income statement account. </a:t>
            </a:r>
          </a:p>
          <a:p>
            <a:endParaRPr lang="en-US" dirty="0"/>
          </a:p>
        </p:txBody>
      </p:sp>
    </p:spTree>
    <p:extLst>
      <p:ext uri="{BB962C8B-B14F-4D97-AF65-F5344CB8AC3E}">
        <p14:creationId xmlns:p14="http://schemas.microsoft.com/office/powerpoint/2010/main" val="378028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61</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solidFill>
                  <a:schemeClr val="accent2"/>
                </a:solidFill>
              </a:rPr>
              <a:t>Summary of Basic Relationships</a:t>
            </a:r>
            <a:endParaRPr lang="en-US" dirty="0">
              <a:latin typeface="+mj-lt"/>
            </a:endParaRPr>
          </a:p>
        </p:txBody>
      </p:sp>
      <p:sp>
        <p:nvSpPr>
          <p:cNvPr id="12" name="COB/LO">
            <a:extLst>
              <a:ext uri="{FF2B5EF4-FFF2-40B4-BE49-F238E27FC236}">
                <a16:creationId xmlns:a16="http://schemas.microsoft.com/office/drawing/2014/main" id="{64A8A63C-6C5C-1E40-A993-80482EC860F6}"/>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3</a:t>
            </a:r>
          </a:p>
        </p:txBody>
      </p:sp>
      <p:pic>
        <p:nvPicPr>
          <p:cNvPr id="8" name="Picture 7">
            <a:extLst>
              <a:ext uri="{FF2B5EF4-FFF2-40B4-BE49-F238E27FC236}">
                <a16:creationId xmlns:a16="http://schemas.microsoft.com/office/drawing/2014/main" id="{D42E2DCC-20C6-5147-95B4-37219655E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866900"/>
            <a:ext cx="8534400" cy="3124200"/>
          </a:xfrm>
          <a:prstGeom prst="rect">
            <a:avLst/>
          </a:prstGeom>
        </p:spPr>
      </p:pic>
      <p:pic>
        <p:nvPicPr>
          <p:cNvPr id="11" name="Picture 10">
            <a:extLst>
              <a:ext uri="{FF2B5EF4-FFF2-40B4-BE49-F238E27FC236}">
                <a16:creationId xmlns:a16="http://schemas.microsoft.com/office/drawing/2014/main" id="{B198889B-D093-B04C-AC5A-0DE5F76648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550" y="4938886"/>
            <a:ext cx="1568450" cy="443901"/>
          </a:xfrm>
          <a:prstGeom prst="rect">
            <a:avLst/>
          </a:prstGeom>
        </p:spPr>
      </p:pic>
    </p:spTree>
    <p:extLst>
      <p:ext uri="{BB962C8B-B14F-4D97-AF65-F5344CB8AC3E}">
        <p14:creationId xmlns:p14="http://schemas.microsoft.com/office/powerpoint/2010/main" val="275558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62</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262647" y="537944"/>
            <a:ext cx="8534400" cy="646331"/>
          </a:xfrm>
        </p:spPr>
        <p:txBody>
          <a:bodyPr/>
          <a:lstStyle/>
          <a:p>
            <a:pPr algn="ctr"/>
            <a:r>
              <a:rPr lang="en-US" b="1" dirty="0">
                <a:solidFill>
                  <a:schemeClr val="accent2"/>
                </a:solidFill>
              </a:rPr>
              <a:t>Summary of Basic Relationships</a:t>
            </a:r>
            <a:endParaRPr lang="en-US" dirty="0">
              <a:latin typeface="+mj-lt"/>
            </a:endParaRPr>
          </a:p>
        </p:txBody>
      </p:sp>
      <p:sp>
        <p:nvSpPr>
          <p:cNvPr id="12" name="COB/LO">
            <a:extLst>
              <a:ext uri="{FF2B5EF4-FFF2-40B4-BE49-F238E27FC236}">
                <a16:creationId xmlns:a16="http://schemas.microsoft.com/office/drawing/2014/main" id="{64A8A63C-6C5C-1E40-A993-80482EC860F6}"/>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3</a:t>
            </a:r>
          </a:p>
        </p:txBody>
      </p:sp>
      <p:pic>
        <p:nvPicPr>
          <p:cNvPr id="6" name="Picture 5">
            <a:extLst>
              <a:ext uri="{FF2B5EF4-FFF2-40B4-BE49-F238E27FC236}">
                <a16:creationId xmlns:a16="http://schemas.microsoft.com/office/drawing/2014/main" id="{1C50CA71-A1DF-654F-846B-E5B1FE4D6E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2847" y="1284186"/>
            <a:ext cx="5071353" cy="4595914"/>
          </a:xfrm>
          <a:prstGeom prst="rect">
            <a:avLst/>
          </a:prstGeom>
        </p:spPr>
      </p:pic>
      <p:pic>
        <p:nvPicPr>
          <p:cNvPr id="9" name="Picture 8">
            <a:extLst>
              <a:ext uri="{FF2B5EF4-FFF2-40B4-BE49-F238E27FC236}">
                <a16:creationId xmlns:a16="http://schemas.microsoft.com/office/drawing/2014/main" id="{5C5AFE2A-964D-FE48-8F7E-C115A206F0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9600" y="5861050"/>
            <a:ext cx="1016000" cy="437834"/>
          </a:xfrm>
          <a:prstGeom prst="rect">
            <a:avLst/>
          </a:prstGeom>
        </p:spPr>
      </p:pic>
    </p:spTree>
    <p:extLst>
      <p:ext uri="{BB962C8B-B14F-4D97-AF65-F5344CB8AC3E}">
        <p14:creationId xmlns:p14="http://schemas.microsoft.com/office/powerpoint/2010/main" val="21102818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59E1D-F759-F048-BAA1-2D372AA1C1C0}"/>
              </a:ext>
            </a:extLst>
          </p:cNvPr>
          <p:cNvSpPr>
            <a:spLocks noGrp="1"/>
          </p:cNvSpPr>
          <p:nvPr>
            <p:ph type="sldNum" sz="quarter" idx="10"/>
          </p:nvPr>
        </p:nvSpPr>
        <p:spPr/>
        <p:txBody>
          <a:bodyPr/>
          <a:lstStyle/>
          <a:p>
            <a:fld id="{67B19427-F580-D146-B60E-4CADEE75497F}" type="slidenum">
              <a:rPr lang="en-US" smtClean="0"/>
              <a:pPr/>
              <a:t>63</a:t>
            </a:fld>
            <a:endParaRPr lang="en-US" dirty="0"/>
          </a:p>
        </p:txBody>
      </p:sp>
      <p:sp>
        <p:nvSpPr>
          <p:cNvPr id="4" name="Footer Placeholder 3">
            <a:extLst>
              <a:ext uri="{FF2B5EF4-FFF2-40B4-BE49-F238E27FC236}">
                <a16:creationId xmlns:a16="http://schemas.microsoft.com/office/drawing/2014/main" id="{9545A471-24E3-5747-95B9-672B82F73A43}"/>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9003D1DC-4880-E049-BDFC-78B58AA4C83F}"/>
              </a:ext>
            </a:extLst>
          </p:cNvPr>
          <p:cNvSpPr>
            <a:spLocks noGrp="1"/>
          </p:cNvSpPr>
          <p:nvPr>
            <p:ph type="title"/>
          </p:nvPr>
        </p:nvSpPr>
        <p:spPr>
          <a:xfrm>
            <a:off x="304800" y="762001"/>
            <a:ext cx="8534400" cy="646331"/>
          </a:xfrm>
        </p:spPr>
        <p:txBody>
          <a:bodyPr/>
          <a:lstStyle/>
          <a:p>
            <a:r>
              <a:rPr lang="en-US" b="1" dirty="0"/>
              <a:t>DO IT! Adjusting Entries for Accruals</a:t>
            </a:r>
          </a:p>
        </p:txBody>
      </p:sp>
      <p:sp>
        <p:nvSpPr>
          <p:cNvPr id="8" name="Rectangle 7">
            <a:extLst>
              <a:ext uri="{FF2B5EF4-FFF2-40B4-BE49-F238E27FC236}">
                <a16:creationId xmlns:a16="http://schemas.microsoft.com/office/drawing/2014/main" id="{035556CB-2E80-6441-815D-356906F6A81B}"/>
              </a:ext>
            </a:extLst>
          </p:cNvPr>
          <p:cNvSpPr/>
          <p:nvPr/>
        </p:nvSpPr>
        <p:spPr>
          <a:xfrm>
            <a:off x="311285" y="4191000"/>
            <a:ext cx="8331200" cy="2031325"/>
          </a:xfrm>
          <a:prstGeom prst="rect">
            <a:avLst/>
          </a:prstGeom>
        </p:spPr>
        <p:txBody>
          <a:bodyPr wrap="square">
            <a:spAutoFit/>
          </a:bodyPr>
          <a:lstStyle/>
          <a:p>
            <a:endParaRPr lang="en-US" b="1" dirty="0">
              <a:solidFill>
                <a:schemeClr val="accent2"/>
              </a:solidFill>
              <a:latin typeface="Calibri" panose="020F0502020204030204" pitchFamily="34" charset="0"/>
              <a:cs typeface="Calibri" panose="020F0502020204030204" pitchFamily="34" charset="0"/>
            </a:endParaRPr>
          </a:p>
          <a:p>
            <a:r>
              <a:rPr lang="en-US" b="1" dirty="0">
                <a:solidFill>
                  <a:schemeClr val="accent2"/>
                </a:solidFill>
                <a:latin typeface="Calibri" panose="020F0502020204030204" pitchFamily="34" charset="0"/>
                <a:cs typeface="Calibri" panose="020F0502020204030204" pitchFamily="34" charset="0"/>
              </a:rPr>
              <a:t>ACTION PLAN </a:t>
            </a:r>
            <a:endParaRPr lang="en-US" dirty="0">
              <a:solidFill>
                <a:schemeClr val="accent2"/>
              </a:solidFill>
              <a:latin typeface="Calibri" panose="020F0502020204030204" pitchFamily="34" charset="0"/>
              <a:cs typeface="Calibri" panose="020F0502020204030204" pitchFamily="34" charset="0"/>
            </a:endParaRPr>
          </a:p>
          <a:p>
            <a:pPr marL="285750" indent="-285750">
              <a:buClr>
                <a:schemeClr val="accent2"/>
              </a:buClr>
              <a:buFont typeface="Arial" panose="020B0604020202020204" pitchFamily="34" charset="0"/>
              <a:buChar char="•"/>
            </a:pPr>
            <a:r>
              <a:rPr lang="en-US" dirty="0"/>
              <a:t>Make adjusting entries at the end of the period to recognize revenues for services performed and for expenses incurred. </a:t>
            </a:r>
          </a:p>
          <a:p>
            <a:pPr marL="285750" indent="-285750">
              <a:buClr>
                <a:schemeClr val="accent2"/>
              </a:buClr>
              <a:buFont typeface="Arial" panose="020B0604020202020204" pitchFamily="34" charset="0"/>
              <a:buChar char="•"/>
            </a:pPr>
            <a:r>
              <a:rPr lang="en-US" dirty="0"/>
              <a:t>Don’t forget to make adjusting entries for accruals. Adjusting entries for accruals will increase both a statement of financial position </a:t>
            </a:r>
            <a:r>
              <a:rPr lang="en-US" dirty="0" smtClean="0"/>
              <a:t>account and </a:t>
            </a:r>
            <a:r>
              <a:rPr lang="en-US" dirty="0"/>
              <a:t>an income statement account. </a:t>
            </a:r>
          </a:p>
        </p:txBody>
      </p:sp>
      <p:sp>
        <p:nvSpPr>
          <p:cNvPr id="9" name="COB/LO">
            <a:extLst>
              <a:ext uri="{FF2B5EF4-FFF2-40B4-BE49-F238E27FC236}">
                <a16:creationId xmlns:a16="http://schemas.microsoft.com/office/drawing/2014/main" id="{ACF0EB8E-E2F1-2F48-A650-FA2F393E9E97}"/>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3</a:t>
            </a:r>
          </a:p>
        </p:txBody>
      </p:sp>
      <p:pic>
        <p:nvPicPr>
          <p:cNvPr id="11" name="Content Placeholder 10">
            <a:extLst>
              <a:ext uri="{FF2B5EF4-FFF2-40B4-BE49-F238E27FC236}">
                <a16:creationId xmlns:a16="http://schemas.microsoft.com/office/drawing/2014/main" id="{E3E9075E-8DF2-0F45-B09B-1605E3BFC5F4}"/>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361335" y="1427787"/>
            <a:ext cx="7868265" cy="2880995"/>
          </a:xfrm>
        </p:spPr>
      </p:pic>
    </p:spTree>
    <p:extLst>
      <p:ext uri="{BB962C8B-B14F-4D97-AF65-F5344CB8AC3E}">
        <p14:creationId xmlns:p14="http://schemas.microsoft.com/office/powerpoint/2010/main" val="3659280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59E1D-F759-F048-BAA1-2D372AA1C1C0}"/>
              </a:ext>
            </a:extLst>
          </p:cNvPr>
          <p:cNvSpPr>
            <a:spLocks noGrp="1"/>
          </p:cNvSpPr>
          <p:nvPr>
            <p:ph type="sldNum" sz="quarter" idx="10"/>
          </p:nvPr>
        </p:nvSpPr>
        <p:spPr/>
        <p:txBody>
          <a:bodyPr/>
          <a:lstStyle/>
          <a:p>
            <a:fld id="{67B19427-F580-D146-B60E-4CADEE75497F}" type="slidenum">
              <a:rPr lang="en-US" smtClean="0"/>
              <a:pPr/>
              <a:t>64</a:t>
            </a:fld>
            <a:endParaRPr lang="en-US" dirty="0"/>
          </a:p>
        </p:txBody>
      </p:sp>
      <p:sp>
        <p:nvSpPr>
          <p:cNvPr id="4" name="Footer Placeholder 3">
            <a:extLst>
              <a:ext uri="{FF2B5EF4-FFF2-40B4-BE49-F238E27FC236}">
                <a16:creationId xmlns:a16="http://schemas.microsoft.com/office/drawing/2014/main" id="{9545A471-24E3-5747-95B9-672B82F73A43}"/>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9003D1DC-4880-E049-BDFC-78B58AA4C83F}"/>
              </a:ext>
            </a:extLst>
          </p:cNvPr>
          <p:cNvSpPr>
            <a:spLocks noGrp="1"/>
          </p:cNvSpPr>
          <p:nvPr>
            <p:ph type="title"/>
          </p:nvPr>
        </p:nvSpPr>
        <p:spPr>
          <a:xfrm>
            <a:off x="304800" y="762001"/>
            <a:ext cx="8534400" cy="646331"/>
          </a:xfrm>
        </p:spPr>
        <p:txBody>
          <a:bodyPr/>
          <a:lstStyle/>
          <a:p>
            <a:r>
              <a:rPr lang="en-US" b="1" dirty="0"/>
              <a:t>DO IT!  Adjusting Entries for Accruals</a:t>
            </a:r>
          </a:p>
        </p:txBody>
      </p:sp>
      <p:sp>
        <p:nvSpPr>
          <p:cNvPr id="10" name="Content Placeholder 9">
            <a:extLst>
              <a:ext uri="{FF2B5EF4-FFF2-40B4-BE49-F238E27FC236}">
                <a16:creationId xmlns:a16="http://schemas.microsoft.com/office/drawing/2014/main" id="{1AE7985C-C8ED-B849-BA42-ED627D39A7F7}"/>
              </a:ext>
            </a:extLst>
          </p:cNvPr>
          <p:cNvSpPr>
            <a:spLocks noGrp="1"/>
          </p:cNvSpPr>
          <p:nvPr>
            <p:ph sz="quarter" idx="15"/>
          </p:nvPr>
        </p:nvSpPr>
        <p:spPr>
          <a:xfrm>
            <a:off x="284205" y="1430986"/>
            <a:ext cx="8534400" cy="1866425"/>
          </a:xfrm>
        </p:spPr>
        <p:txBody>
          <a:bodyPr/>
          <a:lstStyle/>
          <a:p>
            <a:r>
              <a:rPr lang="en-US" sz="2800" b="1" dirty="0">
                <a:solidFill>
                  <a:schemeClr val="accent2"/>
                </a:solidFill>
              </a:rPr>
              <a:t> Solution</a:t>
            </a:r>
          </a:p>
          <a:p>
            <a:endParaRPr lang="en-US" sz="2800" b="1" dirty="0">
              <a:solidFill>
                <a:schemeClr val="accent2"/>
              </a:solidFill>
            </a:endParaRPr>
          </a:p>
          <a:p>
            <a:endParaRPr lang="en-US" sz="2800" dirty="0"/>
          </a:p>
          <a:p>
            <a:endParaRPr lang="en-US" sz="2800" b="1" dirty="0">
              <a:solidFill>
                <a:schemeClr val="accent2"/>
              </a:solidFill>
            </a:endParaRPr>
          </a:p>
        </p:txBody>
      </p:sp>
      <p:sp>
        <p:nvSpPr>
          <p:cNvPr id="8" name="COB/LO">
            <a:extLst>
              <a:ext uri="{FF2B5EF4-FFF2-40B4-BE49-F238E27FC236}">
                <a16:creationId xmlns:a16="http://schemas.microsoft.com/office/drawing/2014/main" id="{DECF331A-EF7E-0D4E-BCA3-5266C94A3123}"/>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3</a:t>
            </a:r>
          </a:p>
        </p:txBody>
      </p:sp>
      <p:pic>
        <p:nvPicPr>
          <p:cNvPr id="6" name="Picture 5">
            <a:extLst>
              <a:ext uri="{FF2B5EF4-FFF2-40B4-BE49-F238E27FC236}">
                <a16:creationId xmlns:a16="http://schemas.microsoft.com/office/drawing/2014/main" id="{886E0E0D-6756-9E4E-B863-638533746B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850" y="2076450"/>
            <a:ext cx="7988300" cy="2705100"/>
          </a:xfrm>
          <a:prstGeom prst="rect">
            <a:avLst/>
          </a:prstGeom>
        </p:spPr>
      </p:pic>
      <p:pic>
        <p:nvPicPr>
          <p:cNvPr id="12" name="Picture 11">
            <a:extLst>
              <a:ext uri="{FF2B5EF4-FFF2-40B4-BE49-F238E27FC236}">
                <a16:creationId xmlns:a16="http://schemas.microsoft.com/office/drawing/2014/main" id="{7524FEC7-EAE2-8745-AF0C-0D7A2DC9B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5486400"/>
            <a:ext cx="5867400" cy="368300"/>
          </a:xfrm>
          <a:prstGeom prst="rect">
            <a:avLst/>
          </a:prstGeom>
        </p:spPr>
      </p:pic>
    </p:spTree>
    <p:extLst>
      <p:ext uri="{BB962C8B-B14F-4D97-AF65-F5344CB8AC3E}">
        <p14:creationId xmlns:p14="http://schemas.microsoft.com/office/powerpoint/2010/main" val="1632053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a:xfrm>
            <a:off x="304800" y="1828800"/>
            <a:ext cx="8534400" cy="2667000"/>
          </a:xfrm>
          <a:prstGeom prst="rect">
            <a:avLst/>
          </a:prstGeom>
        </p:spPr>
        <p:txBody>
          <a:bodyPr>
            <a:noAutofit/>
          </a:bodyPr>
          <a:lstStyle/>
          <a:p>
            <a:pPr>
              <a:lnSpc>
                <a:spcPct val="100000"/>
              </a:lnSpc>
              <a:spcBef>
                <a:spcPts val="600"/>
              </a:spcBef>
            </a:pPr>
            <a:r>
              <a:rPr lang="en-IN" b="1" dirty="0">
                <a:solidFill>
                  <a:srgbClr val="931B21"/>
                </a:solidFill>
              </a:rPr>
              <a:t>Learning Objective 4</a:t>
            </a:r>
            <a:br>
              <a:rPr lang="en-IN" b="1" dirty="0">
                <a:solidFill>
                  <a:srgbClr val="931B21"/>
                </a:solidFill>
              </a:rPr>
            </a:br>
            <a:r>
              <a:rPr lang="en-US" b="1" dirty="0">
                <a:solidFill>
                  <a:schemeClr val="accent1"/>
                </a:solidFill>
              </a:rPr>
              <a:t>Describe the nature and purpose of an adjusted trial balance. </a:t>
            </a:r>
            <a:r>
              <a:rPr lang="en-US" dirty="0"/>
              <a:t/>
            </a:r>
            <a:br>
              <a:rPr lang="en-US" dirty="0"/>
            </a:br>
            <a:r>
              <a:rPr lang="en-US" dirty="0"/>
              <a:t/>
            </a:r>
            <a:br>
              <a:rPr lang="en-US" dirty="0"/>
            </a:br>
            <a:r>
              <a:rPr lang="en-US" dirty="0"/>
              <a:t/>
            </a:r>
            <a:br>
              <a:rPr lang="en-US" dirty="0"/>
            </a:br>
            <a:r>
              <a:rPr lang="en-US" b="1" dirty="0">
                <a:solidFill>
                  <a:schemeClr val="accent1"/>
                </a:solidFill>
              </a:rPr>
              <a:t/>
            </a:r>
            <a:br>
              <a:rPr lang="en-US" b="1" dirty="0">
                <a:solidFill>
                  <a:schemeClr val="accent1"/>
                </a:solidFill>
              </a:rPr>
            </a:br>
            <a:endParaRPr lang="en-US" b="1" dirty="0">
              <a:solidFill>
                <a:schemeClr val="accent1"/>
              </a:solidFill>
            </a:endParaRPr>
          </a:p>
        </p:txBody>
      </p:sp>
      <p:sp>
        <p:nvSpPr>
          <p:cNvPr id="5" name="Slide Number Placeholder "/>
          <p:cNvSpPr>
            <a:spLocks noGrp="1"/>
          </p:cNvSpPr>
          <p:nvPr>
            <p:ph type="sldNum" sz="quarter" idx="10"/>
          </p:nvPr>
        </p:nvSpPr>
        <p:spPr/>
        <p:txBody>
          <a:bodyPr/>
          <a:lstStyle/>
          <a:p>
            <a:fld id="{67B19427-F580-D146-B60E-4CADEE75497F}" type="slidenum">
              <a:rPr lang="en-US" smtClean="0"/>
              <a:pPr/>
              <a:t>65</a:t>
            </a:fld>
            <a:endParaRPr lang="en-US" dirty="0"/>
          </a:p>
        </p:txBody>
      </p:sp>
      <p:sp>
        <p:nvSpPr>
          <p:cNvPr id="6" name="Footer Placeholder "/>
          <p:cNvSpPr>
            <a:spLocks noGrp="1"/>
          </p:cNvSpPr>
          <p:nvPr>
            <p:ph type="ftr" sz="quarter" idx="11"/>
          </p:nvPr>
        </p:nvSpPr>
        <p:spPr/>
        <p:txBody>
          <a:bodyPr/>
          <a:lstStyle/>
          <a:p>
            <a:r>
              <a:rPr lang="en-US" dirty="0"/>
              <a:t>Copyright ©2019 John Wiley &amp; Sons, Inc. </a:t>
            </a:r>
          </a:p>
        </p:txBody>
      </p:sp>
      <p:sp>
        <p:nvSpPr>
          <p:cNvPr id="7"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Tree>
    <p:extLst>
      <p:ext uri="{BB962C8B-B14F-4D97-AF65-F5344CB8AC3E}">
        <p14:creationId xmlns:p14="http://schemas.microsoft.com/office/powerpoint/2010/main" val="21935238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52400" y="762000"/>
            <a:ext cx="8839200" cy="1200329"/>
          </a:xfrm>
          <a:prstGeom prst="rect">
            <a:avLst/>
          </a:prstGeom>
        </p:spPr>
        <p:txBody>
          <a:bodyPr wrap="square">
            <a:spAutoFit/>
          </a:bodyPr>
          <a:lstStyle/>
          <a:p>
            <a:r>
              <a:rPr lang="en-US" sz="4000" b="1" dirty="0"/>
              <a:t>Adjusted Trial Balance and </a:t>
            </a:r>
            <a:br>
              <a:rPr lang="en-US" sz="4000" b="1" dirty="0"/>
            </a:br>
            <a:r>
              <a:rPr lang="en-US" sz="4000" b="1" dirty="0"/>
              <a:t>Financial Statements</a:t>
            </a:r>
            <a:endParaRPr lang="en-US" sz="3600"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66</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4</a:t>
            </a:r>
          </a:p>
        </p:txBody>
      </p:sp>
      <p:sp>
        <p:nvSpPr>
          <p:cNvPr id="11" name="TextBox 10">
            <a:extLst>
              <a:ext uri="{FF2B5EF4-FFF2-40B4-BE49-F238E27FC236}">
                <a16:creationId xmlns:a16="http://schemas.microsoft.com/office/drawing/2014/main" id="{900EC444-76B7-C744-9D40-AC7B63600166}"/>
              </a:ext>
            </a:extLst>
          </p:cNvPr>
          <p:cNvSpPr txBox="1"/>
          <p:nvPr/>
        </p:nvSpPr>
        <p:spPr>
          <a:xfrm>
            <a:off x="152400" y="3352800"/>
            <a:ext cx="8382000" cy="2308324"/>
          </a:xfrm>
          <a:prstGeom prst="rect">
            <a:avLst/>
          </a:prstGeom>
          <a:noFill/>
        </p:spPr>
        <p:txBody>
          <a:bodyPr wrap="square" rtlCol="0">
            <a:spAutoFit/>
          </a:bodyPr>
          <a:lstStyle/>
          <a:p>
            <a:r>
              <a:rPr lang="en-US" sz="2400" b="1" dirty="0">
                <a:solidFill>
                  <a:schemeClr val="accent1"/>
                </a:solidFill>
              </a:rPr>
              <a:t>Adjusted trial balance</a:t>
            </a:r>
            <a:r>
              <a:rPr lang="en-US" sz="2400" dirty="0">
                <a:solidFill>
                  <a:schemeClr val="accent1"/>
                </a:solidFill>
              </a:rPr>
              <a:t>:</a:t>
            </a:r>
          </a:p>
          <a:p>
            <a:endParaRPr lang="en-US" sz="2400" dirty="0">
              <a:solidFill>
                <a:schemeClr val="accent1"/>
              </a:solidFill>
            </a:endParaRPr>
          </a:p>
          <a:p>
            <a:pPr marL="342900" indent="-342900">
              <a:buFont typeface="Arial" panose="020B0604020202020204" pitchFamily="34" charset="0"/>
              <a:buChar char="•"/>
            </a:pPr>
            <a:r>
              <a:rPr lang="en-US" sz="2400" b="1" dirty="0">
                <a:solidFill>
                  <a:schemeClr val="accent1"/>
                </a:solidFill>
              </a:rPr>
              <a:t>Proves the equality </a:t>
            </a:r>
            <a:r>
              <a:rPr lang="en-US" sz="2400" dirty="0"/>
              <a:t>of the total debit balances and the total credit balances in the ledger after all adjustments. </a:t>
            </a:r>
          </a:p>
          <a:p>
            <a:pPr marL="342900" indent="-342900">
              <a:buClr>
                <a:schemeClr val="accent1"/>
              </a:buClr>
              <a:buFont typeface="Arial" panose="020B0604020202020204" pitchFamily="34" charset="0"/>
              <a:buChar char="•"/>
            </a:pPr>
            <a:r>
              <a:rPr lang="en-US" sz="2400" dirty="0"/>
              <a:t>Primary basis for the preparation of financial statements.</a:t>
            </a:r>
          </a:p>
          <a:p>
            <a:pPr marL="342900" indent="-342900">
              <a:buFont typeface="Arial" panose="020B0604020202020204" pitchFamily="34" charset="0"/>
              <a:buChar char="•"/>
            </a:pPr>
            <a:endParaRPr lang="en-US" sz="2400" dirty="0">
              <a:solidFill>
                <a:schemeClr val="accent1"/>
              </a:solidFill>
            </a:endParaRPr>
          </a:p>
        </p:txBody>
      </p:sp>
      <p:pic>
        <p:nvPicPr>
          <p:cNvPr id="3" name="Picture 2">
            <a:extLst>
              <a:ext uri="{FF2B5EF4-FFF2-40B4-BE49-F238E27FC236}">
                <a16:creationId xmlns:a16="http://schemas.microsoft.com/office/drawing/2014/main" id="{DAD4E5A8-1B38-F043-9552-063A34F39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962330"/>
            <a:ext cx="8686800" cy="1103363"/>
          </a:xfrm>
          <a:prstGeom prst="rect">
            <a:avLst/>
          </a:prstGeom>
        </p:spPr>
      </p:pic>
    </p:spTree>
    <p:extLst>
      <p:ext uri="{BB962C8B-B14F-4D97-AF65-F5344CB8AC3E}">
        <p14:creationId xmlns:p14="http://schemas.microsoft.com/office/powerpoint/2010/main" val="17504962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67</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799" y="560490"/>
            <a:ext cx="8534400" cy="646331"/>
          </a:xfrm>
        </p:spPr>
        <p:txBody>
          <a:bodyPr/>
          <a:lstStyle/>
          <a:p>
            <a:pPr algn="ctr"/>
            <a:r>
              <a:rPr lang="en-US" b="1" dirty="0">
                <a:solidFill>
                  <a:schemeClr val="accent2"/>
                </a:solidFill>
              </a:rPr>
              <a:t>Preparing the Adjusted Trial Balance </a:t>
            </a:r>
            <a:endParaRPr lang="en-US" dirty="0">
              <a:solidFill>
                <a:schemeClr val="accent2"/>
              </a:solidFill>
            </a:endParaRPr>
          </a:p>
        </p:txBody>
      </p:sp>
      <p:sp>
        <p:nvSpPr>
          <p:cNvPr id="12" name="COB/LO">
            <a:extLst>
              <a:ext uri="{FF2B5EF4-FFF2-40B4-BE49-F238E27FC236}">
                <a16:creationId xmlns:a16="http://schemas.microsoft.com/office/drawing/2014/main" id="{64A8A63C-6C5C-1E40-A993-80482EC860F6}"/>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4</a:t>
            </a:r>
          </a:p>
        </p:txBody>
      </p:sp>
      <p:pic>
        <p:nvPicPr>
          <p:cNvPr id="6" name="Picture 5">
            <a:extLst>
              <a:ext uri="{FF2B5EF4-FFF2-40B4-BE49-F238E27FC236}">
                <a16:creationId xmlns:a16="http://schemas.microsoft.com/office/drawing/2014/main" id="{E88733C4-B036-9B4C-8DC5-7D4521C9CE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817" y="1206821"/>
            <a:ext cx="5584364" cy="4740022"/>
          </a:xfrm>
          <a:prstGeom prst="rect">
            <a:avLst/>
          </a:prstGeom>
        </p:spPr>
      </p:pic>
      <p:pic>
        <p:nvPicPr>
          <p:cNvPr id="9" name="Picture 8">
            <a:extLst>
              <a:ext uri="{FF2B5EF4-FFF2-40B4-BE49-F238E27FC236}">
                <a16:creationId xmlns:a16="http://schemas.microsoft.com/office/drawing/2014/main" id="{D7E8360C-ED7B-1547-8F41-2B4333A5CD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817" y="5946843"/>
            <a:ext cx="918969" cy="323341"/>
          </a:xfrm>
          <a:prstGeom prst="rect">
            <a:avLst/>
          </a:prstGeom>
        </p:spPr>
      </p:pic>
    </p:spTree>
    <p:extLst>
      <p:ext uri="{BB962C8B-B14F-4D97-AF65-F5344CB8AC3E}">
        <p14:creationId xmlns:p14="http://schemas.microsoft.com/office/powerpoint/2010/main" val="12198592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68</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799" y="560490"/>
            <a:ext cx="8534400" cy="646331"/>
          </a:xfrm>
        </p:spPr>
        <p:txBody>
          <a:bodyPr/>
          <a:lstStyle/>
          <a:p>
            <a:pPr algn="ctr"/>
            <a:r>
              <a:rPr lang="en-US" b="1" dirty="0">
                <a:solidFill>
                  <a:schemeClr val="accent2"/>
                </a:solidFill>
              </a:rPr>
              <a:t>Preparing Financial Statements </a:t>
            </a:r>
            <a:r>
              <a:rPr lang="en-US" sz="2400" b="1" dirty="0">
                <a:solidFill>
                  <a:schemeClr val="accent2"/>
                </a:solidFill>
              </a:rPr>
              <a:t>(1/2) </a:t>
            </a:r>
            <a:endParaRPr lang="en-US" dirty="0">
              <a:solidFill>
                <a:schemeClr val="accent2"/>
              </a:solidFill>
            </a:endParaRPr>
          </a:p>
        </p:txBody>
      </p:sp>
      <p:sp>
        <p:nvSpPr>
          <p:cNvPr id="12" name="COB/LO">
            <a:extLst>
              <a:ext uri="{FF2B5EF4-FFF2-40B4-BE49-F238E27FC236}">
                <a16:creationId xmlns:a16="http://schemas.microsoft.com/office/drawing/2014/main" id="{64A8A63C-6C5C-1E40-A993-80482EC860F6}"/>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4</a:t>
            </a:r>
          </a:p>
        </p:txBody>
      </p:sp>
      <p:pic>
        <p:nvPicPr>
          <p:cNvPr id="7" name="Picture 6">
            <a:extLst>
              <a:ext uri="{FF2B5EF4-FFF2-40B4-BE49-F238E27FC236}">
                <a16:creationId xmlns:a16="http://schemas.microsoft.com/office/drawing/2014/main" id="{0D4DD50E-AC62-CC40-B64B-708B4EC7E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1148" y="1150787"/>
            <a:ext cx="5981702" cy="4815202"/>
          </a:xfrm>
          <a:prstGeom prst="rect">
            <a:avLst/>
          </a:prstGeom>
        </p:spPr>
      </p:pic>
      <p:pic>
        <p:nvPicPr>
          <p:cNvPr id="10" name="Picture 9">
            <a:extLst>
              <a:ext uri="{FF2B5EF4-FFF2-40B4-BE49-F238E27FC236}">
                <a16:creationId xmlns:a16="http://schemas.microsoft.com/office/drawing/2014/main" id="{7BED284A-12CC-2E46-AECB-FE85F132A3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1148" y="5933563"/>
            <a:ext cx="3352800" cy="295215"/>
          </a:xfrm>
          <a:prstGeom prst="rect">
            <a:avLst/>
          </a:prstGeom>
        </p:spPr>
      </p:pic>
    </p:spTree>
    <p:extLst>
      <p:ext uri="{BB962C8B-B14F-4D97-AF65-F5344CB8AC3E}">
        <p14:creationId xmlns:p14="http://schemas.microsoft.com/office/powerpoint/2010/main" val="15077945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69</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799" y="560490"/>
            <a:ext cx="8534400" cy="646331"/>
          </a:xfrm>
        </p:spPr>
        <p:txBody>
          <a:bodyPr/>
          <a:lstStyle/>
          <a:p>
            <a:pPr algn="ctr"/>
            <a:r>
              <a:rPr lang="en-US" b="1" dirty="0">
                <a:solidFill>
                  <a:schemeClr val="accent2"/>
                </a:solidFill>
              </a:rPr>
              <a:t>Preparing Financial Statements </a:t>
            </a:r>
            <a:r>
              <a:rPr lang="en-US" sz="2400" b="1" dirty="0">
                <a:solidFill>
                  <a:schemeClr val="accent2"/>
                </a:solidFill>
              </a:rPr>
              <a:t>(2/2) </a:t>
            </a:r>
            <a:endParaRPr lang="en-US" sz="2400" dirty="0">
              <a:solidFill>
                <a:schemeClr val="accent2"/>
              </a:solidFill>
            </a:endParaRPr>
          </a:p>
        </p:txBody>
      </p:sp>
      <p:sp>
        <p:nvSpPr>
          <p:cNvPr id="12" name="COB/LO">
            <a:extLst>
              <a:ext uri="{FF2B5EF4-FFF2-40B4-BE49-F238E27FC236}">
                <a16:creationId xmlns:a16="http://schemas.microsoft.com/office/drawing/2014/main" id="{64A8A63C-6C5C-1E40-A993-80482EC860F6}"/>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4</a:t>
            </a:r>
          </a:p>
        </p:txBody>
      </p:sp>
      <p:pic>
        <p:nvPicPr>
          <p:cNvPr id="6" name="Picture 5">
            <a:extLst>
              <a:ext uri="{FF2B5EF4-FFF2-40B4-BE49-F238E27FC236}">
                <a16:creationId xmlns:a16="http://schemas.microsoft.com/office/drawing/2014/main" id="{F5E66FFC-438B-3247-A7A9-8CE16A5745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562" y="1143000"/>
            <a:ext cx="7094874" cy="4919861"/>
          </a:xfrm>
          <a:prstGeom prst="rect">
            <a:avLst/>
          </a:prstGeom>
        </p:spPr>
      </p:pic>
      <p:pic>
        <p:nvPicPr>
          <p:cNvPr id="9" name="Picture 8">
            <a:extLst>
              <a:ext uri="{FF2B5EF4-FFF2-40B4-BE49-F238E27FC236}">
                <a16:creationId xmlns:a16="http://schemas.microsoft.com/office/drawing/2014/main" id="{604CF75A-5E19-4544-99DC-C11B5E5A19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562" y="6019800"/>
            <a:ext cx="4461838" cy="255496"/>
          </a:xfrm>
          <a:prstGeom prst="rect">
            <a:avLst/>
          </a:prstGeom>
        </p:spPr>
      </p:pic>
    </p:spTree>
    <p:extLst>
      <p:ext uri="{BB962C8B-B14F-4D97-AF65-F5344CB8AC3E}">
        <p14:creationId xmlns:p14="http://schemas.microsoft.com/office/powerpoint/2010/main" val="4196812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Accrual- versus Cash-Basis Accounting </a:t>
            </a:r>
            <a:endParaRPr lang="en-US" sz="36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7</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70224" y="1676400"/>
            <a:ext cx="8768976" cy="3276600"/>
          </a:xfrm>
          <a:prstGeom prst="rect">
            <a:avLst/>
          </a:prstGeom>
        </p:spPr>
        <p:txBody>
          <a:bodyPr/>
          <a:lstStyle/>
          <a:p>
            <a:pPr marL="228600" lvl="2" indent="0">
              <a:lnSpc>
                <a:spcPct val="100000"/>
              </a:lnSpc>
              <a:spcBef>
                <a:spcPts val="1200"/>
              </a:spcBef>
              <a:buClr>
                <a:srgbClr val="990000"/>
              </a:buClr>
              <a:buSzPct val="100000"/>
              <a:buNone/>
            </a:pPr>
            <a:r>
              <a:rPr lang="en-US" sz="3200" b="1" dirty="0" smtClean="0">
                <a:solidFill>
                  <a:schemeClr val="accent1"/>
                </a:solidFill>
              </a:rPr>
              <a:t>Accrual-Basis </a:t>
            </a:r>
            <a:r>
              <a:rPr lang="ko-KR" altLang="en-US" sz="3200" b="1" dirty="0" smtClean="0">
                <a:solidFill>
                  <a:schemeClr val="accent1"/>
                </a:solidFill>
              </a:rPr>
              <a:t>발생주의 </a:t>
            </a:r>
            <a:r>
              <a:rPr lang="en-US" sz="3200" b="1" dirty="0" smtClean="0">
                <a:solidFill>
                  <a:schemeClr val="accent1"/>
                </a:solidFill>
              </a:rPr>
              <a:t>Accounting</a:t>
            </a:r>
            <a:endParaRPr lang="en-US" sz="3200" b="1" dirty="0">
              <a:solidFill>
                <a:schemeClr val="accent1"/>
              </a:solidFill>
            </a:endParaRPr>
          </a:p>
          <a:p>
            <a:pPr marL="571500" lvl="2" indent="-342900">
              <a:lnSpc>
                <a:spcPct val="100000"/>
              </a:lnSpc>
              <a:spcBef>
                <a:spcPts val="1200"/>
              </a:spcBef>
              <a:buClr>
                <a:srgbClr val="990000"/>
              </a:buClr>
              <a:buSzPct val="100000"/>
            </a:pPr>
            <a:r>
              <a:rPr lang="en-US" sz="2400" dirty="0"/>
              <a:t>Transactions are recorded in the </a:t>
            </a:r>
            <a:r>
              <a:rPr lang="en-US" sz="2400" b="1" dirty="0">
                <a:solidFill>
                  <a:schemeClr val="accent1"/>
                </a:solidFill>
              </a:rPr>
              <a:t>periods in which the events occur</a:t>
            </a:r>
            <a:r>
              <a:rPr lang="en-US" sz="2400" dirty="0">
                <a:solidFill>
                  <a:schemeClr val="accent1"/>
                </a:solidFill>
              </a:rPr>
              <a:t>.</a:t>
            </a:r>
          </a:p>
          <a:p>
            <a:pPr marL="571500" lvl="2" indent="-342900">
              <a:lnSpc>
                <a:spcPct val="100000"/>
              </a:lnSpc>
              <a:spcBef>
                <a:spcPts val="1200"/>
              </a:spcBef>
              <a:buClr>
                <a:srgbClr val="990000"/>
              </a:buClr>
              <a:buSzPct val="100000"/>
            </a:pPr>
            <a:r>
              <a:rPr lang="en-US" sz="2400" dirty="0"/>
              <a:t>Companies </a:t>
            </a:r>
            <a:r>
              <a:rPr lang="en-US" sz="2400" b="1" dirty="0">
                <a:solidFill>
                  <a:schemeClr val="accent1"/>
                </a:solidFill>
              </a:rPr>
              <a:t>recognize revenues when they perform services </a:t>
            </a:r>
            <a:r>
              <a:rPr lang="en-US" sz="2400" dirty="0"/>
              <a:t>(rather than when they receive cash).</a:t>
            </a:r>
          </a:p>
          <a:p>
            <a:pPr marL="571500" lvl="2" indent="-342900">
              <a:lnSpc>
                <a:spcPct val="100000"/>
              </a:lnSpc>
              <a:spcBef>
                <a:spcPts val="1200"/>
              </a:spcBef>
              <a:buClr>
                <a:srgbClr val="990000"/>
              </a:buClr>
              <a:buSzPct val="100000"/>
            </a:pPr>
            <a:r>
              <a:rPr lang="en-US" sz="2400" dirty="0"/>
              <a:t>Expenses are recognized when </a:t>
            </a:r>
            <a:r>
              <a:rPr lang="en-US" sz="2400" b="1" dirty="0">
                <a:solidFill>
                  <a:schemeClr val="accent1"/>
                </a:solidFill>
              </a:rPr>
              <a:t>incurred</a:t>
            </a:r>
            <a:r>
              <a:rPr lang="en-US" sz="2400" dirty="0">
                <a:solidFill>
                  <a:schemeClr val="accent1"/>
                </a:solidFill>
              </a:rPr>
              <a:t> </a:t>
            </a:r>
            <a:r>
              <a:rPr lang="en-US" sz="2400" dirty="0"/>
              <a:t>(rather than when paid).</a:t>
            </a:r>
          </a:p>
          <a:p>
            <a:pPr marL="571500" lvl="2" indent="-342900">
              <a:lnSpc>
                <a:spcPct val="100000"/>
              </a:lnSpc>
              <a:spcBef>
                <a:spcPts val="1200"/>
              </a:spcBef>
              <a:buClr>
                <a:srgbClr val="990000"/>
              </a:buClr>
              <a:buSzPct val="100000"/>
            </a:pPr>
            <a:r>
              <a:rPr lang="en-US" sz="2400" dirty="0"/>
              <a:t>Accrual-basis accounting is in accordance with </a:t>
            </a:r>
            <a:r>
              <a:rPr lang="en-US" sz="2400" b="1" dirty="0">
                <a:solidFill>
                  <a:schemeClr val="accent1"/>
                </a:solidFill>
              </a:rPr>
              <a:t>IFRS</a:t>
            </a:r>
            <a:r>
              <a:rPr lang="en-US" sz="2400" dirty="0">
                <a:solidFill>
                  <a:schemeClr val="accent1"/>
                </a:solidFill>
              </a:rPr>
              <a:t>.</a:t>
            </a:r>
          </a:p>
          <a:p>
            <a:pPr marL="571500" lvl="2" indent="-342900">
              <a:lnSpc>
                <a:spcPct val="100000"/>
              </a:lnSpc>
              <a:spcBef>
                <a:spcPts val="1200"/>
              </a:spcBef>
              <a:buClr>
                <a:srgbClr val="990000"/>
              </a:buClr>
              <a:buSzPct val="100000"/>
            </a:pPr>
            <a:endParaRPr lang="en-US" sz="2400"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sp>
        <p:nvSpPr>
          <p:cNvPr id="2" name="TextBox 1">
            <a:extLst>
              <a:ext uri="{FF2B5EF4-FFF2-40B4-BE49-F238E27FC236}">
                <a16:creationId xmlns:a16="http://schemas.microsoft.com/office/drawing/2014/main" id="{233BCD30-6774-A64F-AD0C-E5314EE69DCC}"/>
              </a:ext>
            </a:extLst>
          </p:cNvPr>
          <p:cNvSpPr txBox="1"/>
          <p:nvPr/>
        </p:nvSpPr>
        <p:spPr>
          <a:xfrm>
            <a:off x="1040524" y="193390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945393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70</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799" y="560490"/>
            <a:ext cx="8534400" cy="646331"/>
          </a:xfrm>
        </p:spPr>
        <p:txBody>
          <a:bodyPr/>
          <a:lstStyle/>
          <a:p>
            <a:pPr algn="ctr"/>
            <a:r>
              <a:rPr lang="en-US" b="1" dirty="0">
                <a:solidFill>
                  <a:schemeClr val="accent2"/>
                </a:solidFill>
              </a:rPr>
              <a:t>Preparing Financial Statements </a:t>
            </a:r>
            <a:r>
              <a:rPr lang="en-US" sz="2400" b="1" dirty="0">
                <a:solidFill>
                  <a:schemeClr val="accent2"/>
                </a:solidFill>
              </a:rPr>
              <a:t>(2/2) </a:t>
            </a:r>
            <a:endParaRPr lang="en-US" sz="2400" dirty="0">
              <a:solidFill>
                <a:schemeClr val="accent2"/>
              </a:solidFill>
            </a:endParaRPr>
          </a:p>
        </p:txBody>
      </p:sp>
      <p:sp>
        <p:nvSpPr>
          <p:cNvPr id="12" name="COB/LO">
            <a:extLst>
              <a:ext uri="{FF2B5EF4-FFF2-40B4-BE49-F238E27FC236}">
                <a16:creationId xmlns:a16="http://schemas.microsoft.com/office/drawing/2014/main" id="{64A8A63C-6C5C-1E40-A993-80482EC860F6}"/>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3</a:t>
            </a:r>
          </a:p>
        </p:txBody>
      </p:sp>
      <p:pic>
        <p:nvPicPr>
          <p:cNvPr id="6" name="Picture 5">
            <a:extLst>
              <a:ext uri="{FF2B5EF4-FFF2-40B4-BE49-F238E27FC236}">
                <a16:creationId xmlns:a16="http://schemas.microsoft.com/office/drawing/2014/main" id="{F5E66FFC-438B-3247-A7A9-8CE16A5745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562" y="1143000"/>
            <a:ext cx="7094874" cy="4919861"/>
          </a:xfrm>
          <a:prstGeom prst="rect">
            <a:avLst/>
          </a:prstGeom>
        </p:spPr>
      </p:pic>
      <p:pic>
        <p:nvPicPr>
          <p:cNvPr id="9" name="Picture 8">
            <a:extLst>
              <a:ext uri="{FF2B5EF4-FFF2-40B4-BE49-F238E27FC236}">
                <a16:creationId xmlns:a16="http://schemas.microsoft.com/office/drawing/2014/main" id="{604CF75A-5E19-4544-99DC-C11B5E5A19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562" y="6019800"/>
            <a:ext cx="4461838" cy="255496"/>
          </a:xfrm>
          <a:prstGeom prst="rect">
            <a:avLst/>
          </a:prstGeom>
        </p:spPr>
      </p:pic>
    </p:spTree>
    <p:extLst>
      <p:ext uri="{BB962C8B-B14F-4D97-AF65-F5344CB8AC3E}">
        <p14:creationId xmlns:p14="http://schemas.microsoft.com/office/powerpoint/2010/main" val="21969844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59E1D-F759-F048-BAA1-2D372AA1C1C0}"/>
              </a:ext>
            </a:extLst>
          </p:cNvPr>
          <p:cNvSpPr>
            <a:spLocks noGrp="1"/>
          </p:cNvSpPr>
          <p:nvPr>
            <p:ph type="sldNum" sz="quarter" idx="10"/>
          </p:nvPr>
        </p:nvSpPr>
        <p:spPr/>
        <p:txBody>
          <a:bodyPr/>
          <a:lstStyle/>
          <a:p>
            <a:fld id="{67B19427-F580-D146-B60E-4CADEE75497F}" type="slidenum">
              <a:rPr lang="en-US" smtClean="0"/>
              <a:pPr/>
              <a:t>71</a:t>
            </a:fld>
            <a:endParaRPr lang="en-US" dirty="0"/>
          </a:p>
        </p:txBody>
      </p:sp>
      <p:sp>
        <p:nvSpPr>
          <p:cNvPr id="4" name="Footer Placeholder 3">
            <a:extLst>
              <a:ext uri="{FF2B5EF4-FFF2-40B4-BE49-F238E27FC236}">
                <a16:creationId xmlns:a16="http://schemas.microsoft.com/office/drawing/2014/main" id="{9545A471-24E3-5747-95B9-672B82F73A43}"/>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9003D1DC-4880-E049-BDFC-78B58AA4C83F}"/>
              </a:ext>
            </a:extLst>
          </p:cNvPr>
          <p:cNvSpPr>
            <a:spLocks noGrp="1"/>
          </p:cNvSpPr>
          <p:nvPr>
            <p:ph type="title"/>
          </p:nvPr>
        </p:nvSpPr>
        <p:spPr>
          <a:xfrm>
            <a:off x="304800" y="762001"/>
            <a:ext cx="8534400" cy="646331"/>
          </a:xfrm>
        </p:spPr>
        <p:txBody>
          <a:bodyPr/>
          <a:lstStyle/>
          <a:p>
            <a:r>
              <a:rPr lang="en-US" b="1" dirty="0"/>
              <a:t>DO IT! Trial Balance</a:t>
            </a:r>
          </a:p>
        </p:txBody>
      </p:sp>
      <p:sp>
        <p:nvSpPr>
          <p:cNvPr id="9" name="COB/LO">
            <a:extLst>
              <a:ext uri="{FF2B5EF4-FFF2-40B4-BE49-F238E27FC236}">
                <a16:creationId xmlns:a16="http://schemas.microsoft.com/office/drawing/2014/main" id="{ACF0EB8E-E2F1-2F48-A650-FA2F393E9E97}"/>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4</a:t>
            </a:r>
          </a:p>
        </p:txBody>
      </p:sp>
      <p:pic>
        <p:nvPicPr>
          <p:cNvPr id="10" name="Picture 9">
            <a:extLst>
              <a:ext uri="{FF2B5EF4-FFF2-40B4-BE49-F238E27FC236}">
                <a16:creationId xmlns:a16="http://schemas.microsoft.com/office/drawing/2014/main" id="{A85C29D0-9CF8-754C-938D-94B9018255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813" y="1408332"/>
            <a:ext cx="6746219" cy="4763868"/>
          </a:xfrm>
          <a:prstGeom prst="rect">
            <a:avLst/>
          </a:prstGeom>
        </p:spPr>
      </p:pic>
      <p:sp>
        <p:nvSpPr>
          <p:cNvPr id="2" name="TextBox 1">
            <a:extLst>
              <a:ext uri="{FF2B5EF4-FFF2-40B4-BE49-F238E27FC236}">
                <a16:creationId xmlns:a16="http://schemas.microsoft.com/office/drawing/2014/main" id="{7AAB28C8-9233-AE4D-B6CC-B0AD5FBE6DE9}"/>
              </a:ext>
            </a:extLst>
          </p:cNvPr>
          <p:cNvSpPr txBox="1"/>
          <p:nvPr/>
        </p:nvSpPr>
        <p:spPr>
          <a:xfrm>
            <a:off x="7315200" y="6033700"/>
            <a:ext cx="1641731" cy="276999"/>
          </a:xfrm>
          <a:prstGeom prst="rect">
            <a:avLst/>
          </a:prstGeom>
          <a:noFill/>
        </p:spPr>
        <p:txBody>
          <a:bodyPr wrap="none" rtlCol="0">
            <a:spAutoFit/>
          </a:bodyPr>
          <a:lstStyle/>
          <a:p>
            <a:r>
              <a:rPr lang="en-US" sz="1200" dirty="0"/>
              <a:t>Continues on next slide</a:t>
            </a:r>
          </a:p>
        </p:txBody>
      </p:sp>
    </p:spTree>
    <p:extLst>
      <p:ext uri="{BB962C8B-B14F-4D97-AF65-F5344CB8AC3E}">
        <p14:creationId xmlns:p14="http://schemas.microsoft.com/office/powerpoint/2010/main" val="3727267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59E1D-F759-F048-BAA1-2D372AA1C1C0}"/>
              </a:ext>
            </a:extLst>
          </p:cNvPr>
          <p:cNvSpPr>
            <a:spLocks noGrp="1"/>
          </p:cNvSpPr>
          <p:nvPr>
            <p:ph type="sldNum" sz="quarter" idx="10"/>
          </p:nvPr>
        </p:nvSpPr>
        <p:spPr/>
        <p:txBody>
          <a:bodyPr/>
          <a:lstStyle/>
          <a:p>
            <a:fld id="{67B19427-F580-D146-B60E-4CADEE75497F}" type="slidenum">
              <a:rPr lang="en-US" smtClean="0"/>
              <a:pPr/>
              <a:t>72</a:t>
            </a:fld>
            <a:endParaRPr lang="en-US" dirty="0"/>
          </a:p>
        </p:txBody>
      </p:sp>
      <p:sp>
        <p:nvSpPr>
          <p:cNvPr id="4" name="Footer Placeholder 3">
            <a:extLst>
              <a:ext uri="{FF2B5EF4-FFF2-40B4-BE49-F238E27FC236}">
                <a16:creationId xmlns:a16="http://schemas.microsoft.com/office/drawing/2014/main" id="{9545A471-24E3-5747-95B9-672B82F73A43}"/>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9003D1DC-4880-E049-BDFC-78B58AA4C83F}"/>
              </a:ext>
            </a:extLst>
          </p:cNvPr>
          <p:cNvSpPr>
            <a:spLocks noGrp="1"/>
          </p:cNvSpPr>
          <p:nvPr>
            <p:ph type="title"/>
          </p:nvPr>
        </p:nvSpPr>
        <p:spPr>
          <a:xfrm>
            <a:off x="304800" y="762001"/>
            <a:ext cx="8534400" cy="646331"/>
          </a:xfrm>
        </p:spPr>
        <p:txBody>
          <a:bodyPr/>
          <a:lstStyle/>
          <a:p>
            <a:r>
              <a:rPr lang="en-US" b="1" dirty="0"/>
              <a:t>DO IT! Trial Balance</a:t>
            </a:r>
          </a:p>
        </p:txBody>
      </p:sp>
      <p:sp>
        <p:nvSpPr>
          <p:cNvPr id="8" name="Rectangle 7">
            <a:extLst>
              <a:ext uri="{FF2B5EF4-FFF2-40B4-BE49-F238E27FC236}">
                <a16:creationId xmlns:a16="http://schemas.microsoft.com/office/drawing/2014/main" id="{035556CB-2E80-6441-815D-356906F6A81B}"/>
              </a:ext>
            </a:extLst>
          </p:cNvPr>
          <p:cNvSpPr/>
          <p:nvPr/>
        </p:nvSpPr>
        <p:spPr>
          <a:xfrm>
            <a:off x="304800" y="1408332"/>
            <a:ext cx="8331200" cy="2215991"/>
          </a:xfrm>
          <a:prstGeom prst="rect">
            <a:avLst/>
          </a:prstGeom>
        </p:spPr>
        <p:txBody>
          <a:bodyPr wrap="square">
            <a:spAutoFit/>
          </a:bodyPr>
          <a:lstStyle/>
          <a:p>
            <a:endParaRPr lang="en-US" b="1" dirty="0">
              <a:solidFill>
                <a:schemeClr val="accent2"/>
              </a:solidFill>
              <a:latin typeface="Calibri" panose="020F0502020204030204" pitchFamily="34" charset="0"/>
              <a:cs typeface="Calibri" panose="020F0502020204030204" pitchFamily="34" charset="0"/>
            </a:endParaRPr>
          </a:p>
          <a:p>
            <a:r>
              <a:rPr lang="en-US" sz="2400" b="1" dirty="0">
                <a:solidFill>
                  <a:schemeClr val="accent2"/>
                </a:solidFill>
                <a:latin typeface="Calibri" panose="020F0502020204030204" pitchFamily="34" charset="0"/>
                <a:cs typeface="Calibri" panose="020F0502020204030204" pitchFamily="34" charset="0"/>
              </a:rPr>
              <a:t>ACTION PLAN </a:t>
            </a:r>
            <a:endParaRPr lang="en-US" sz="2400" dirty="0">
              <a:solidFill>
                <a:schemeClr val="accent2"/>
              </a:solidFill>
              <a:latin typeface="Calibri" panose="020F0502020204030204" pitchFamily="34" charset="0"/>
              <a:cs typeface="Calibri" panose="020F0502020204030204" pitchFamily="34" charset="0"/>
            </a:endParaRPr>
          </a:p>
          <a:p>
            <a:pPr marL="285750" indent="-285750">
              <a:buClr>
                <a:schemeClr val="accent2"/>
              </a:buClr>
              <a:buFont typeface="Arial" panose="020B0604020202020204" pitchFamily="34" charset="0"/>
              <a:buChar char="•"/>
            </a:pPr>
            <a:r>
              <a:rPr lang="en-US" sz="2400" dirty="0"/>
              <a:t>In an adjusted trial balance, all asset, liability, revenue, and expense accounts are properly stated. </a:t>
            </a:r>
          </a:p>
          <a:p>
            <a:pPr marL="285750" indent="-285750">
              <a:buClr>
                <a:schemeClr val="accent2"/>
              </a:buClr>
              <a:buFont typeface="Arial" panose="020B0604020202020204" pitchFamily="34" charset="0"/>
              <a:buChar char="•"/>
            </a:pPr>
            <a:r>
              <a:rPr lang="en-US" sz="2400" dirty="0"/>
              <a:t>To determine the ending balance in Retained Earnings, add net income and subtract dividends. </a:t>
            </a:r>
          </a:p>
        </p:txBody>
      </p:sp>
      <p:sp>
        <p:nvSpPr>
          <p:cNvPr id="9" name="COB/LO">
            <a:extLst>
              <a:ext uri="{FF2B5EF4-FFF2-40B4-BE49-F238E27FC236}">
                <a16:creationId xmlns:a16="http://schemas.microsoft.com/office/drawing/2014/main" id="{ACF0EB8E-E2F1-2F48-A650-FA2F393E9E97}"/>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4</a:t>
            </a:r>
          </a:p>
        </p:txBody>
      </p:sp>
    </p:spTree>
    <p:extLst>
      <p:ext uri="{BB962C8B-B14F-4D97-AF65-F5344CB8AC3E}">
        <p14:creationId xmlns:p14="http://schemas.microsoft.com/office/powerpoint/2010/main" val="41528004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59E1D-F759-F048-BAA1-2D372AA1C1C0}"/>
              </a:ext>
            </a:extLst>
          </p:cNvPr>
          <p:cNvSpPr>
            <a:spLocks noGrp="1"/>
          </p:cNvSpPr>
          <p:nvPr>
            <p:ph type="sldNum" sz="quarter" idx="10"/>
          </p:nvPr>
        </p:nvSpPr>
        <p:spPr/>
        <p:txBody>
          <a:bodyPr/>
          <a:lstStyle/>
          <a:p>
            <a:fld id="{67B19427-F580-D146-B60E-4CADEE75497F}" type="slidenum">
              <a:rPr lang="en-US" smtClean="0"/>
              <a:pPr/>
              <a:t>73</a:t>
            </a:fld>
            <a:endParaRPr lang="en-US" dirty="0"/>
          </a:p>
        </p:txBody>
      </p:sp>
      <p:sp>
        <p:nvSpPr>
          <p:cNvPr id="4" name="Footer Placeholder 3">
            <a:extLst>
              <a:ext uri="{FF2B5EF4-FFF2-40B4-BE49-F238E27FC236}">
                <a16:creationId xmlns:a16="http://schemas.microsoft.com/office/drawing/2014/main" id="{9545A471-24E3-5747-95B9-672B82F73A43}"/>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9003D1DC-4880-E049-BDFC-78B58AA4C83F}"/>
              </a:ext>
            </a:extLst>
          </p:cNvPr>
          <p:cNvSpPr>
            <a:spLocks noGrp="1"/>
          </p:cNvSpPr>
          <p:nvPr>
            <p:ph type="title"/>
          </p:nvPr>
        </p:nvSpPr>
        <p:spPr>
          <a:xfrm>
            <a:off x="304800" y="762001"/>
            <a:ext cx="8534400" cy="646331"/>
          </a:xfrm>
        </p:spPr>
        <p:txBody>
          <a:bodyPr/>
          <a:lstStyle/>
          <a:p>
            <a:r>
              <a:rPr lang="en-US" b="1" dirty="0"/>
              <a:t>DO IT!  Adjusting Entries for Accruals</a:t>
            </a:r>
          </a:p>
        </p:txBody>
      </p:sp>
      <p:sp>
        <p:nvSpPr>
          <p:cNvPr id="10" name="Content Placeholder 9">
            <a:extLst>
              <a:ext uri="{FF2B5EF4-FFF2-40B4-BE49-F238E27FC236}">
                <a16:creationId xmlns:a16="http://schemas.microsoft.com/office/drawing/2014/main" id="{1AE7985C-C8ED-B849-BA42-ED627D39A7F7}"/>
              </a:ext>
            </a:extLst>
          </p:cNvPr>
          <p:cNvSpPr>
            <a:spLocks noGrp="1"/>
          </p:cNvSpPr>
          <p:nvPr>
            <p:ph sz="quarter" idx="15"/>
          </p:nvPr>
        </p:nvSpPr>
        <p:spPr>
          <a:xfrm>
            <a:off x="284205" y="1430986"/>
            <a:ext cx="8534400" cy="1866425"/>
          </a:xfrm>
        </p:spPr>
        <p:txBody>
          <a:bodyPr/>
          <a:lstStyle/>
          <a:p>
            <a:r>
              <a:rPr lang="en-US" sz="2800" b="1" dirty="0">
                <a:solidFill>
                  <a:schemeClr val="accent2"/>
                </a:solidFill>
              </a:rPr>
              <a:t> Solution </a:t>
            </a:r>
            <a:r>
              <a:rPr lang="en-US" sz="1800" b="1" dirty="0">
                <a:solidFill>
                  <a:schemeClr val="accent2"/>
                </a:solidFill>
              </a:rPr>
              <a:t>(1/2)</a:t>
            </a:r>
          </a:p>
          <a:p>
            <a:endParaRPr lang="en-US" sz="2800" b="1" dirty="0">
              <a:solidFill>
                <a:schemeClr val="accent2"/>
              </a:solidFill>
            </a:endParaRPr>
          </a:p>
          <a:p>
            <a:endParaRPr lang="en-US" sz="2800" dirty="0"/>
          </a:p>
          <a:p>
            <a:endParaRPr lang="en-US" sz="2800" b="1" dirty="0">
              <a:solidFill>
                <a:schemeClr val="accent2"/>
              </a:solidFill>
            </a:endParaRPr>
          </a:p>
        </p:txBody>
      </p:sp>
      <p:sp>
        <p:nvSpPr>
          <p:cNvPr id="8" name="COB/LO">
            <a:extLst>
              <a:ext uri="{FF2B5EF4-FFF2-40B4-BE49-F238E27FC236}">
                <a16:creationId xmlns:a16="http://schemas.microsoft.com/office/drawing/2014/main" id="{DECF331A-EF7E-0D4E-BCA3-5266C94A3123}"/>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4</a:t>
            </a:r>
          </a:p>
        </p:txBody>
      </p:sp>
      <p:pic>
        <p:nvPicPr>
          <p:cNvPr id="7" name="Picture 6">
            <a:extLst>
              <a:ext uri="{FF2B5EF4-FFF2-40B4-BE49-F238E27FC236}">
                <a16:creationId xmlns:a16="http://schemas.microsoft.com/office/drawing/2014/main" id="{29F15C4E-1B68-6440-92F5-D4A26364C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285" y="1981200"/>
            <a:ext cx="7937500" cy="4127500"/>
          </a:xfrm>
          <a:prstGeom prst="rect">
            <a:avLst/>
          </a:prstGeom>
        </p:spPr>
      </p:pic>
    </p:spTree>
    <p:extLst>
      <p:ext uri="{BB962C8B-B14F-4D97-AF65-F5344CB8AC3E}">
        <p14:creationId xmlns:p14="http://schemas.microsoft.com/office/powerpoint/2010/main" val="10733094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59E1D-F759-F048-BAA1-2D372AA1C1C0}"/>
              </a:ext>
            </a:extLst>
          </p:cNvPr>
          <p:cNvSpPr>
            <a:spLocks noGrp="1"/>
          </p:cNvSpPr>
          <p:nvPr>
            <p:ph type="sldNum" sz="quarter" idx="10"/>
          </p:nvPr>
        </p:nvSpPr>
        <p:spPr/>
        <p:txBody>
          <a:bodyPr/>
          <a:lstStyle/>
          <a:p>
            <a:fld id="{67B19427-F580-D146-B60E-4CADEE75497F}" type="slidenum">
              <a:rPr lang="en-US" smtClean="0"/>
              <a:pPr/>
              <a:t>74</a:t>
            </a:fld>
            <a:endParaRPr lang="en-US" dirty="0"/>
          </a:p>
        </p:txBody>
      </p:sp>
      <p:sp>
        <p:nvSpPr>
          <p:cNvPr id="4" name="Footer Placeholder 3">
            <a:extLst>
              <a:ext uri="{FF2B5EF4-FFF2-40B4-BE49-F238E27FC236}">
                <a16:creationId xmlns:a16="http://schemas.microsoft.com/office/drawing/2014/main" id="{9545A471-24E3-5747-95B9-672B82F73A43}"/>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9003D1DC-4880-E049-BDFC-78B58AA4C83F}"/>
              </a:ext>
            </a:extLst>
          </p:cNvPr>
          <p:cNvSpPr>
            <a:spLocks noGrp="1"/>
          </p:cNvSpPr>
          <p:nvPr>
            <p:ph type="title"/>
          </p:nvPr>
        </p:nvSpPr>
        <p:spPr>
          <a:xfrm>
            <a:off x="304800" y="762001"/>
            <a:ext cx="8534400" cy="646331"/>
          </a:xfrm>
        </p:spPr>
        <p:txBody>
          <a:bodyPr/>
          <a:lstStyle/>
          <a:p>
            <a:r>
              <a:rPr lang="en-US" b="1" dirty="0"/>
              <a:t>DO IT!  Adjusting Entries for Accruals</a:t>
            </a:r>
          </a:p>
        </p:txBody>
      </p:sp>
      <p:sp>
        <p:nvSpPr>
          <p:cNvPr id="10" name="Content Placeholder 9">
            <a:extLst>
              <a:ext uri="{FF2B5EF4-FFF2-40B4-BE49-F238E27FC236}">
                <a16:creationId xmlns:a16="http://schemas.microsoft.com/office/drawing/2014/main" id="{1AE7985C-C8ED-B849-BA42-ED627D39A7F7}"/>
              </a:ext>
            </a:extLst>
          </p:cNvPr>
          <p:cNvSpPr>
            <a:spLocks noGrp="1"/>
          </p:cNvSpPr>
          <p:nvPr>
            <p:ph sz="quarter" idx="15"/>
          </p:nvPr>
        </p:nvSpPr>
        <p:spPr>
          <a:xfrm>
            <a:off x="284205" y="1430986"/>
            <a:ext cx="8534400" cy="1866425"/>
          </a:xfrm>
        </p:spPr>
        <p:txBody>
          <a:bodyPr/>
          <a:lstStyle/>
          <a:p>
            <a:r>
              <a:rPr lang="en-US" sz="2800" b="1" dirty="0">
                <a:solidFill>
                  <a:schemeClr val="accent2"/>
                </a:solidFill>
              </a:rPr>
              <a:t> Solution </a:t>
            </a:r>
            <a:r>
              <a:rPr lang="en-US" sz="1800" b="1" dirty="0">
                <a:solidFill>
                  <a:schemeClr val="accent2"/>
                </a:solidFill>
              </a:rPr>
              <a:t>(2/2)</a:t>
            </a:r>
          </a:p>
          <a:p>
            <a:endParaRPr lang="en-US" sz="2800" b="1" dirty="0">
              <a:solidFill>
                <a:schemeClr val="accent2"/>
              </a:solidFill>
            </a:endParaRPr>
          </a:p>
          <a:p>
            <a:endParaRPr lang="en-US" sz="2800" dirty="0"/>
          </a:p>
          <a:p>
            <a:endParaRPr lang="en-US" sz="2800" b="1" dirty="0">
              <a:solidFill>
                <a:schemeClr val="accent2"/>
              </a:solidFill>
            </a:endParaRPr>
          </a:p>
        </p:txBody>
      </p:sp>
      <p:sp>
        <p:nvSpPr>
          <p:cNvPr id="8" name="COB/LO">
            <a:extLst>
              <a:ext uri="{FF2B5EF4-FFF2-40B4-BE49-F238E27FC236}">
                <a16:creationId xmlns:a16="http://schemas.microsoft.com/office/drawing/2014/main" id="{DECF331A-EF7E-0D4E-BCA3-5266C94A3123}"/>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4</a:t>
            </a:r>
          </a:p>
        </p:txBody>
      </p:sp>
      <p:pic>
        <p:nvPicPr>
          <p:cNvPr id="6" name="Picture 5">
            <a:extLst>
              <a:ext uri="{FF2B5EF4-FFF2-40B4-BE49-F238E27FC236}">
                <a16:creationId xmlns:a16="http://schemas.microsoft.com/office/drawing/2014/main" id="{CFA7FB2C-0BC3-BF4B-9A23-1C222E08E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954179"/>
            <a:ext cx="7086600" cy="4335068"/>
          </a:xfrm>
          <a:prstGeom prst="rect">
            <a:avLst/>
          </a:prstGeom>
        </p:spPr>
      </p:pic>
    </p:spTree>
    <p:extLst>
      <p:ext uri="{BB962C8B-B14F-4D97-AF65-F5344CB8AC3E}">
        <p14:creationId xmlns:p14="http://schemas.microsoft.com/office/powerpoint/2010/main" val="14154513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32357"/>
            <a:ext cx="8534400" cy="646331"/>
          </a:xfrm>
          <a:prstGeom prst="rect">
            <a:avLst/>
          </a:prstGeom>
        </p:spPr>
        <p:txBody>
          <a:bodyPr>
            <a:spAutoFit/>
          </a:bodyPr>
          <a:lstStyle/>
          <a:p>
            <a:r>
              <a:rPr lang="en-US" sz="4000" b="1" dirty="0">
                <a:solidFill>
                  <a:srgbClr val="990000"/>
                </a:solidFill>
                <a:ea typeface="Source Sans Pro" charset="0"/>
              </a:rPr>
              <a:t>Chapter Appendix Outline</a:t>
            </a:r>
          </a:p>
        </p:txBody>
      </p:sp>
      <p:sp>
        <p:nvSpPr>
          <p:cNvPr id="6" name="Slide Number Placeholder "/>
          <p:cNvSpPr>
            <a:spLocks noGrp="1"/>
          </p:cNvSpPr>
          <p:nvPr>
            <p:ph type="sldNum" sz="quarter" idx="10"/>
          </p:nvPr>
        </p:nvSpPr>
        <p:spPr/>
        <p:txBody>
          <a:bodyPr/>
          <a:lstStyle/>
          <a:p>
            <a:fld id="{67B19427-F580-D146-B60E-4CADEE75497F}" type="slidenum">
              <a:rPr lang="en-US" smtClean="0"/>
              <a:pPr/>
              <a:t>75</a:t>
            </a:fld>
            <a:endParaRPr lang="en-US" dirty="0"/>
          </a:p>
        </p:txBody>
      </p:sp>
      <p:sp>
        <p:nvSpPr>
          <p:cNvPr id="7" name="Footer Placeholder "/>
          <p:cNvSpPr>
            <a:spLocks noGrp="1"/>
          </p:cNvSpPr>
          <p:nvPr>
            <p:ph type="ftr" sz="quarter" idx="11"/>
          </p:nvPr>
        </p:nvSpPr>
        <p:spPr/>
        <p:txBody>
          <a:bodyPr/>
          <a:lstStyle/>
          <a:p>
            <a:r>
              <a:rPr lang="en-US" dirty="0"/>
              <a:t>Copyright ©2019 John Wiley &amp; Son, Inc. </a:t>
            </a:r>
          </a:p>
        </p:txBody>
      </p:sp>
      <p:pic>
        <p:nvPicPr>
          <p:cNvPr id="4" name="Picture 3">
            <a:extLst>
              <a:ext uri="{FF2B5EF4-FFF2-40B4-BE49-F238E27FC236}">
                <a16:creationId xmlns:a16="http://schemas.microsoft.com/office/drawing/2014/main" id="{779C3573-9E95-9645-80A8-65CBCC6FF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710400"/>
            <a:ext cx="5810250" cy="795087"/>
          </a:xfrm>
          <a:prstGeom prst="rect">
            <a:avLst/>
          </a:prstGeom>
        </p:spPr>
      </p:pic>
      <p:pic>
        <p:nvPicPr>
          <p:cNvPr id="8" name="Picture 7">
            <a:extLst>
              <a:ext uri="{FF2B5EF4-FFF2-40B4-BE49-F238E27FC236}">
                <a16:creationId xmlns:a16="http://schemas.microsoft.com/office/drawing/2014/main" id="{9AAC540B-7B9C-044B-9974-EE886FDE1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557" y="2577283"/>
            <a:ext cx="5813493" cy="762856"/>
          </a:xfrm>
          <a:prstGeom prst="rect">
            <a:avLst/>
          </a:prstGeom>
        </p:spPr>
      </p:pic>
      <p:pic>
        <p:nvPicPr>
          <p:cNvPr id="10" name="Content Placeholder 9">
            <a:extLst>
              <a:ext uri="{FF2B5EF4-FFF2-40B4-BE49-F238E27FC236}">
                <a16:creationId xmlns:a16="http://schemas.microsoft.com/office/drawing/2014/main" id="{74677EDD-DB23-3A4D-9B67-15BF5BAFD3E3}"/>
              </a:ext>
            </a:extLst>
          </p:cNvPr>
          <p:cNvPicPr>
            <a:picLocks noGrp="1" noChangeAspect="1"/>
          </p:cNvPicPr>
          <p:nvPr>
            <p:ph sz="quarter" idx="14"/>
          </p:nvPr>
        </p:nvPicPr>
        <p:blipFill>
          <a:blip r:embed="rId4">
            <a:extLst>
              <a:ext uri="{28A0092B-C50C-407E-A947-70E740481C1C}">
                <a14:useLocalDpi xmlns:a14="http://schemas.microsoft.com/office/drawing/2010/main" val="0"/>
              </a:ext>
            </a:extLst>
          </a:blip>
          <a:stretch>
            <a:fillRect/>
          </a:stretch>
        </p:blipFill>
        <p:spPr>
          <a:xfrm>
            <a:off x="321013" y="1380585"/>
            <a:ext cx="1761652" cy="258020"/>
          </a:xfrm>
        </p:spPr>
      </p:pic>
      <p:sp>
        <p:nvSpPr>
          <p:cNvPr id="11" name="TextBox 10">
            <a:extLst>
              <a:ext uri="{FF2B5EF4-FFF2-40B4-BE49-F238E27FC236}">
                <a16:creationId xmlns:a16="http://schemas.microsoft.com/office/drawing/2014/main" id="{144A0D1B-739A-9C4A-A20F-F5490CF6AC2B}"/>
              </a:ext>
            </a:extLst>
          </p:cNvPr>
          <p:cNvSpPr txBox="1"/>
          <p:nvPr/>
        </p:nvSpPr>
        <p:spPr>
          <a:xfrm>
            <a:off x="6272877" y="1923277"/>
            <a:ext cx="1112805" cy="307777"/>
          </a:xfrm>
          <a:prstGeom prst="rect">
            <a:avLst/>
          </a:prstGeom>
          <a:noFill/>
        </p:spPr>
        <p:txBody>
          <a:bodyPr wrap="none" rtlCol="0">
            <a:spAutoFit/>
          </a:bodyPr>
          <a:lstStyle/>
          <a:p>
            <a:r>
              <a:rPr lang="en-US" sz="1400" dirty="0"/>
              <a:t>Appendix 3A</a:t>
            </a:r>
          </a:p>
        </p:txBody>
      </p:sp>
      <p:sp>
        <p:nvSpPr>
          <p:cNvPr id="13" name="TextBox 12">
            <a:extLst>
              <a:ext uri="{FF2B5EF4-FFF2-40B4-BE49-F238E27FC236}">
                <a16:creationId xmlns:a16="http://schemas.microsoft.com/office/drawing/2014/main" id="{3283D103-1EC0-2749-98C1-BF9560AD01FF}"/>
              </a:ext>
            </a:extLst>
          </p:cNvPr>
          <p:cNvSpPr txBox="1"/>
          <p:nvPr/>
        </p:nvSpPr>
        <p:spPr>
          <a:xfrm>
            <a:off x="6280893" y="2774045"/>
            <a:ext cx="1106393" cy="307777"/>
          </a:xfrm>
          <a:prstGeom prst="rect">
            <a:avLst/>
          </a:prstGeom>
          <a:noFill/>
        </p:spPr>
        <p:txBody>
          <a:bodyPr wrap="none" rtlCol="0">
            <a:spAutoFit/>
          </a:bodyPr>
          <a:lstStyle/>
          <a:p>
            <a:r>
              <a:rPr lang="en-US" sz="1400" dirty="0"/>
              <a:t>Appendix 3B</a:t>
            </a:r>
          </a:p>
        </p:txBody>
      </p:sp>
    </p:spTree>
    <p:extLst>
      <p:ext uri="{BB962C8B-B14F-4D97-AF65-F5344CB8AC3E}">
        <p14:creationId xmlns:p14="http://schemas.microsoft.com/office/powerpoint/2010/main" val="19389977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a:xfrm>
            <a:off x="304800" y="1828800"/>
            <a:ext cx="8534400" cy="2667000"/>
          </a:xfrm>
          <a:prstGeom prst="rect">
            <a:avLst/>
          </a:prstGeom>
        </p:spPr>
        <p:txBody>
          <a:bodyPr>
            <a:noAutofit/>
          </a:bodyPr>
          <a:lstStyle/>
          <a:p>
            <a:pPr>
              <a:lnSpc>
                <a:spcPct val="100000"/>
              </a:lnSpc>
              <a:spcBef>
                <a:spcPts val="600"/>
              </a:spcBef>
            </a:pPr>
            <a:r>
              <a:rPr lang="en-IN" b="1" dirty="0">
                <a:solidFill>
                  <a:srgbClr val="931B21"/>
                </a:solidFill>
              </a:rPr>
              <a:t>Learning Objective 5*</a:t>
            </a:r>
            <a:br>
              <a:rPr lang="en-IN" b="1" dirty="0">
                <a:solidFill>
                  <a:srgbClr val="931B21"/>
                </a:solidFill>
              </a:rPr>
            </a:br>
            <a:r>
              <a:rPr lang="en-US" b="1" dirty="0">
                <a:solidFill>
                  <a:schemeClr val="accent1"/>
                </a:solidFill>
              </a:rPr>
              <a:t>Prepare adjusting entries for the alternative treatment of deferrals. </a:t>
            </a:r>
            <a:r>
              <a:rPr lang="en-US" dirty="0"/>
              <a:t/>
            </a:r>
            <a:br>
              <a:rPr lang="en-US" dirty="0"/>
            </a:br>
            <a:r>
              <a:rPr lang="en-US" dirty="0"/>
              <a:t/>
            </a:r>
            <a:br>
              <a:rPr lang="en-US" dirty="0"/>
            </a:br>
            <a:r>
              <a:rPr lang="en-US" dirty="0"/>
              <a:t/>
            </a:r>
            <a:br>
              <a:rPr lang="en-US" dirty="0"/>
            </a:br>
            <a:r>
              <a:rPr lang="en-US" b="1" dirty="0">
                <a:solidFill>
                  <a:schemeClr val="accent1"/>
                </a:solidFill>
              </a:rPr>
              <a:t/>
            </a:r>
            <a:br>
              <a:rPr lang="en-US" b="1" dirty="0">
                <a:solidFill>
                  <a:schemeClr val="accent1"/>
                </a:solidFill>
              </a:rPr>
            </a:br>
            <a:endParaRPr lang="en-US" b="1" dirty="0">
              <a:solidFill>
                <a:schemeClr val="accent1"/>
              </a:solidFill>
            </a:endParaRPr>
          </a:p>
        </p:txBody>
      </p:sp>
      <p:sp>
        <p:nvSpPr>
          <p:cNvPr id="5" name="Slide Number Placeholder "/>
          <p:cNvSpPr>
            <a:spLocks noGrp="1"/>
          </p:cNvSpPr>
          <p:nvPr>
            <p:ph type="sldNum" sz="quarter" idx="10"/>
          </p:nvPr>
        </p:nvSpPr>
        <p:spPr/>
        <p:txBody>
          <a:bodyPr/>
          <a:lstStyle/>
          <a:p>
            <a:fld id="{67B19427-F580-D146-B60E-4CADEE75497F}" type="slidenum">
              <a:rPr lang="en-US" smtClean="0"/>
              <a:pPr/>
              <a:t>76</a:t>
            </a:fld>
            <a:endParaRPr lang="en-US" dirty="0"/>
          </a:p>
        </p:txBody>
      </p:sp>
      <p:sp>
        <p:nvSpPr>
          <p:cNvPr id="6" name="Footer Placeholder "/>
          <p:cNvSpPr>
            <a:spLocks noGrp="1"/>
          </p:cNvSpPr>
          <p:nvPr>
            <p:ph type="ftr" sz="quarter" idx="11"/>
          </p:nvPr>
        </p:nvSpPr>
        <p:spPr/>
        <p:txBody>
          <a:bodyPr/>
          <a:lstStyle/>
          <a:p>
            <a:r>
              <a:rPr lang="en-US" dirty="0"/>
              <a:t>Copyright ©2019 John Wiley &amp; Sons, Inc. </a:t>
            </a:r>
          </a:p>
        </p:txBody>
      </p:sp>
      <p:sp>
        <p:nvSpPr>
          <p:cNvPr id="7"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5*</a:t>
            </a:r>
          </a:p>
        </p:txBody>
      </p:sp>
    </p:spTree>
    <p:extLst>
      <p:ext uri="{BB962C8B-B14F-4D97-AF65-F5344CB8AC3E}">
        <p14:creationId xmlns:p14="http://schemas.microsoft.com/office/powerpoint/2010/main" val="11122914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701731"/>
          </a:xfrm>
          <a:prstGeom prst="rect">
            <a:avLst/>
          </a:prstGeom>
        </p:spPr>
        <p:txBody>
          <a:bodyPr wrap="square">
            <a:spAutoFit/>
          </a:bodyPr>
          <a:lstStyle/>
          <a:p>
            <a:r>
              <a:rPr lang="en-US" b="1" dirty="0"/>
              <a:t>Alternative Treatment of Deferrals </a:t>
            </a:r>
            <a:endParaRPr lang="en-US" dirty="0"/>
          </a:p>
        </p:txBody>
      </p:sp>
      <p:sp>
        <p:nvSpPr>
          <p:cNvPr id="6" name="Slide Number Placeholder "/>
          <p:cNvSpPr>
            <a:spLocks noGrp="1"/>
          </p:cNvSpPr>
          <p:nvPr>
            <p:ph type="sldNum" sz="quarter" idx="10"/>
          </p:nvPr>
        </p:nvSpPr>
        <p:spPr/>
        <p:txBody>
          <a:bodyPr/>
          <a:lstStyle/>
          <a:p>
            <a:fld id="{67B19427-F580-D146-B60E-4CADEE75497F}" type="slidenum">
              <a:rPr lang="en-US" smtClean="0"/>
              <a:pPr/>
              <a:t>77</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70224" y="1905000"/>
            <a:ext cx="8768976" cy="3276600"/>
          </a:xfrm>
          <a:prstGeom prst="rect">
            <a:avLst/>
          </a:prstGeom>
        </p:spPr>
        <p:txBody>
          <a:bodyPr/>
          <a:lstStyle/>
          <a:p>
            <a:pPr marL="228600" lvl="2" indent="0">
              <a:lnSpc>
                <a:spcPct val="100000"/>
              </a:lnSpc>
              <a:spcBef>
                <a:spcPts val="1200"/>
              </a:spcBef>
              <a:buClr>
                <a:srgbClr val="990000"/>
              </a:buClr>
              <a:buSzPct val="100000"/>
              <a:buNone/>
            </a:pPr>
            <a:r>
              <a:rPr lang="en-US" sz="2800" b="1" dirty="0">
                <a:solidFill>
                  <a:schemeClr val="accent1"/>
                </a:solidFill>
              </a:rPr>
              <a:t>Alternative treatment: </a:t>
            </a:r>
          </a:p>
          <a:p>
            <a:pPr marL="685800" lvl="2" indent="-457200">
              <a:lnSpc>
                <a:spcPct val="100000"/>
              </a:lnSpc>
              <a:spcBef>
                <a:spcPts val="1200"/>
              </a:spcBef>
              <a:buClr>
                <a:srgbClr val="990000"/>
              </a:buClr>
              <a:buSzPct val="100000"/>
              <a:buAutoNum type="arabicParenBoth"/>
            </a:pPr>
            <a:r>
              <a:rPr lang="en-US" sz="2400" dirty="0"/>
              <a:t>When a company prepays an expense, it debits that amount to an expense account. </a:t>
            </a:r>
          </a:p>
          <a:p>
            <a:pPr marL="685800" lvl="2" indent="-457200">
              <a:lnSpc>
                <a:spcPct val="100000"/>
              </a:lnSpc>
              <a:spcBef>
                <a:spcPts val="1200"/>
              </a:spcBef>
              <a:buClr>
                <a:srgbClr val="990000"/>
              </a:buClr>
              <a:buSzPct val="100000"/>
              <a:buAutoNum type="arabicParenBoth"/>
            </a:pPr>
            <a:r>
              <a:rPr lang="en-US" sz="2400" dirty="0"/>
              <a:t>When it receives payment for future services, it credits the amount to a revenue account. </a:t>
            </a:r>
          </a:p>
          <a:p>
            <a:pPr marL="228600" lvl="2" indent="0">
              <a:lnSpc>
                <a:spcPct val="100000"/>
              </a:lnSpc>
              <a:spcBef>
                <a:spcPts val="1200"/>
              </a:spcBef>
              <a:buClr>
                <a:srgbClr val="990000"/>
              </a:buClr>
              <a:buSzPct val="100000"/>
              <a:buNone/>
            </a:pPr>
            <a:r>
              <a:rPr lang="en-US" sz="2400" dirty="0"/>
              <a:t>		</a:t>
            </a:r>
            <a:endParaRPr lang="en-US" sz="2800" dirty="0"/>
          </a:p>
          <a:p>
            <a:pPr marL="228600" lvl="2" indent="0">
              <a:lnSpc>
                <a:spcPct val="100000"/>
              </a:lnSpc>
              <a:spcBef>
                <a:spcPts val="1200"/>
              </a:spcBef>
              <a:buClr>
                <a:srgbClr val="990000"/>
              </a:buClr>
              <a:buSzPct val="100000"/>
              <a:buNone/>
            </a:pPr>
            <a:endParaRPr lang="en-US" sz="2800" b="1" dirty="0"/>
          </a:p>
          <a:p>
            <a:pPr marL="228600" lvl="2" indent="0">
              <a:lnSpc>
                <a:spcPct val="100000"/>
              </a:lnSpc>
              <a:spcBef>
                <a:spcPts val="1200"/>
              </a:spcBef>
              <a:buClr>
                <a:srgbClr val="990000"/>
              </a:buClr>
              <a:buSzPct val="100000"/>
              <a:buNone/>
            </a:pPr>
            <a:r>
              <a:rPr lang="en-US" sz="2800" dirty="0"/>
              <a:t> </a:t>
            </a:r>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5*</a:t>
            </a:r>
          </a:p>
        </p:txBody>
      </p:sp>
    </p:spTree>
    <p:extLst>
      <p:ext uri="{BB962C8B-B14F-4D97-AF65-F5344CB8AC3E}">
        <p14:creationId xmlns:p14="http://schemas.microsoft.com/office/powerpoint/2010/main" val="4862133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78</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1394228"/>
          </a:xfrm>
        </p:spPr>
        <p:txBody>
          <a:bodyPr/>
          <a:lstStyle/>
          <a:p>
            <a:r>
              <a:rPr lang="en-US" b="1" dirty="0">
                <a:solidFill>
                  <a:schemeClr val="accent2"/>
                </a:solidFill>
              </a:rPr>
              <a:t>Prepaid Expenses </a:t>
            </a:r>
            <a:r>
              <a:rPr lang="en-US" sz="1400" b="1" dirty="0">
                <a:solidFill>
                  <a:schemeClr val="accent2"/>
                </a:solidFill>
              </a:rPr>
              <a:t/>
            </a:r>
            <a:br>
              <a:rPr lang="en-US" sz="1400" b="1" dirty="0">
                <a:solidFill>
                  <a:schemeClr val="accent2"/>
                </a:solidFill>
              </a:rPr>
            </a:br>
            <a:r>
              <a:rPr lang="en-US" sz="1400" b="1" dirty="0">
                <a:solidFill>
                  <a:schemeClr val="accent2"/>
                </a:solidFill>
              </a:rPr>
              <a:t/>
            </a:r>
            <a:br>
              <a:rPr lang="en-US" sz="1400" b="1" dirty="0">
                <a:solidFill>
                  <a:schemeClr val="accent2"/>
                </a:solidFill>
              </a:rPr>
            </a:br>
            <a:r>
              <a:rPr lang="en-US" b="1" dirty="0">
                <a:latin typeface="+mj-lt"/>
              </a:rPr>
              <a:t>Supplies </a:t>
            </a:r>
            <a:endParaRPr lang="en-US" dirty="0">
              <a:latin typeface="+mj-lt"/>
            </a:endParaRPr>
          </a:p>
        </p:txBody>
      </p:sp>
      <p:sp>
        <p:nvSpPr>
          <p:cNvPr id="13" name="TextBox 12">
            <a:extLst>
              <a:ext uri="{FF2B5EF4-FFF2-40B4-BE49-F238E27FC236}">
                <a16:creationId xmlns:a16="http://schemas.microsoft.com/office/drawing/2014/main" id="{5518939B-73AC-7E4C-AAE2-79B95BED3D8E}"/>
              </a:ext>
            </a:extLst>
          </p:cNvPr>
          <p:cNvSpPr txBox="1"/>
          <p:nvPr/>
        </p:nvSpPr>
        <p:spPr>
          <a:xfrm>
            <a:off x="272143" y="5156021"/>
            <a:ext cx="290464" cy="923330"/>
          </a:xfrm>
          <a:prstGeom prst="rect">
            <a:avLst/>
          </a:prstGeom>
          <a:noFill/>
        </p:spPr>
        <p:txBody>
          <a:bodyPr wrap="none" rtlCol="0">
            <a:spAutoFit/>
          </a:bodyPr>
          <a:lstStyle/>
          <a:p>
            <a:endParaRPr lang="en-US" dirty="0"/>
          </a:p>
          <a:p>
            <a:endParaRPr lang="en-US" dirty="0"/>
          </a:p>
          <a:p>
            <a:r>
              <a:rPr lang="en-US" dirty="0"/>
              <a:t>  </a:t>
            </a:r>
          </a:p>
        </p:txBody>
      </p:sp>
      <p:sp>
        <p:nvSpPr>
          <p:cNvPr id="18" name="TextBox 17">
            <a:extLst>
              <a:ext uri="{FF2B5EF4-FFF2-40B4-BE49-F238E27FC236}">
                <a16:creationId xmlns:a16="http://schemas.microsoft.com/office/drawing/2014/main" id="{E06AD4DE-08AB-EA4D-AA41-BFD6C94FAE35}"/>
              </a:ext>
            </a:extLst>
          </p:cNvPr>
          <p:cNvSpPr txBox="1"/>
          <p:nvPr/>
        </p:nvSpPr>
        <p:spPr>
          <a:xfrm>
            <a:off x="304800" y="2267369"/>
            <a:ext cx="8338457" cy="2954655"/>
          </a:xfrm>
          <a:prstGeom prst="rect">
            <a:avLst/>
          </a:prstGeom>
          <a:noFill/>
        </p:spPr>
        <p:txBody>
          <a:bodyPr wrap="square" rtlCol="0">
            <a:spAutoFit/>
          </a:bodyPr>
          <a:lstStyle/>
          <a:p>
            <a:r>
              <a:rPr lang="en-US" sz="2400" b="1" dirty="0">
                <a:solidFill>
                  <a:schemeClr val="accent3"/>
                </a:solidFill>
              </a:rPr>
              <a:t>Assume</a:t>
            </a:r>
            <a:r>
              <a:rPr lang="en-US" sz="2400" dirty="0">
                <a:solidFill>
                  <a:schemeClr val="accent3"/>
                </a:solidFill>
              </a:rPr>
              <a:t>:</a:t>
            </a:r>
            <a:r>
              <a:rPr lang="en-US" sz="2400" dirty="0"/>
              <a:t> </a:t>
            </a:r>
            <a:r>
              <a:rPr lang="en-US" altLang="en-US" sz="2400" dirty="0" err="1">
                <a:latin typeface="Calibri" panose="020F0502020204030204" pitchFamily="34" charset="0"/>
                <a:cs typeface="Calibri" panose="020F0502020204030204" pitchFamily="34" charset="0"/>
              </a:rPr>
              <a:t>Yazici</a:t>
            </a:r>
            <a:r>
              <a:rPr lang="en-US" altLang="en-US" sz="2400" dirty="0">
                <a:latin typeface="Calibri" panose="020F0502020204030204" pitchFamily="34" charset="0"/>
                <a:cs typeface="Calibri" panose="020F0502020204030204" pitchFamily="34" charset="0"/>
              </a:rPr>
              <a:t> Advertising purchased supplies costing 2,500 on October 5. </a:t>
            </a:r>
            <a:r>
              <a:rPr lang="en-US" altLang="en-US" sz="2400" dirty="0" err="1">
                <a:latin typeface="Calibri" panose="020F0502020204030204" pitchFamily="34" charset="0"/>
                <a:cs typeface="Calibri" panose="020F0502020204030204" pitchFamily="34" charset="0"/>
              </a:rPr>
              <a:t>Yazici</a:t>
            </a:r>
            <a:r>
              <a:rPr lang="en-US" altLang="en-US" sz="2400" dirty="0">
                <a:latin typeface="Calibri" panose="020F0502020204030204" pitchFamily="34" charset="0"/>
                <a:cs typeface="Calibri" panose="020F0502020204030204" pitchFamily="34" charset="0"/>
              </a:rPr>
              <a:t> recorded the purchase by increasing (debiting) Supplies Expense (</a:t>
            </a:r>
            <a:r>
              <a:rPr lang="en-US" sz="2400" dirty="0"/>
              <a:t>rather than to the asset account Supplies)</a:t>
            </a:r>
            <a:r>
              <a:rPr lang="en-US" altLang="en-US" sz="2400" dirty="0">
                <a:latin typeface="Calibri" panose="020F0502020204030204" pitchFamily="34" charset="0"/>
                <a:cs typeface="Calibri" panose="020F0502020204030204" pitchFamily="34" charset="0"/>
              </a:rPr>
              <a:t>. </a:t>
            </a:r>
          </a:p>
          <a:p>
            <a:r>
              <a:rPr lang="en-US" altLang="en-US" sz="2400" dirty="0">
                <a:latin typeface="Calibri" panose="020F0502020204030204" pitchFamily="34" charset="0"/>
                <a:cs typeface="Calibri" panose="020F0502020204030204" pitchFamily="34" charset="0"/>
              </a:rPr>
              <a:t>An inventory count at the close of business on October 31 reveals that 1,000 of supplies are still on hand. </a:t>
            </a:r>
          </a:p>
          <a:p>
            <a:endParaRPr lang="en-US" altLang="en-US" sz="2400" b="1" dirty="0">
              <a:solidFill>
                <a:schemeClr val="accent3"/>
              </a:solidFill>
              <a:latin typeface="Calibri" panose="020F0502020204030204" pitchFamily="34" charset="0"/>
              <a:cs typeface="Calibri" panose="020F0502020204030204" pitchFamily="34" charset="0"/>
            </a:endParaRPr>
          </a:p>
          <a:p>
            <a:r>
              <a:rPr lang="en-US" altLang="en-US" sz="2400" b="1" dirty="0">
                <a:solidFill>
                  <a:schemeClr val="accent3"/>
                </a:solidFill>
                <a:latin typeface="Calibri" panose="020F0502020204030204" pitchFamily="34" charset="0"/>
                <a:cs typeface="Calibri" panose="020F0502020204030204" pitchFamily="34" charset="0"/>
              </a:rPr>
              <a:t>Demonstrate</a:t>
            </a:r>
            <a:r>
              <a:rPr lang="en-US" altLang="en-US" sz="2400" dirty="0">
                <a:solidFill>
                  <a:schemeClr val="accent3"/>
                </a:solidFill>
                <a:latin typeface="Calibri" panose="020F0502020204030204" pitchFamily="34" charset="0"/>
                <a:cs typeface="Calibri" panose="020F0502020204030204" pitchFamily="34" charset="0"/>
              </a:rPr>
              <a:t>:</a:t>
            </a:r>
            <a:r>
              <a:rPr lang="en-US" altLang="en-US" sz="2400" dirty="0">
                <a:latin typeface="Calibri" panose="020F0502020204030204" pitchFamily="34" charset="0"/>
                <a:cs typeface="Calibri" panose="020F0502020204030204" pitchFamily="34" charset="0"/>
              </a:rPr>
              <a:t> How do you record the adjustment for supplies?</a:t>
            </a:r>
          </a:p>
          <a:p>
            <a:endParaRPr lang="en-US" dirty="0"/>
          </a:p>
        </p:txBody>
      </p:sp>
      <p:sp>
        <p:nvSpPr>
          <p:cNvPr id="19" name="TextBox 18">
            <a:extLst>
              <a:ext uri="{FF2B5EF4-FFF2-40B4-BE49-F238E27FC236}">
                <a16:creationId xmlns:a16="http://schemas.microsoft.com/office/drawing/2014/main" id="{9EC522BA-4E8C-514C-AD4C-866413DD3567}"/>
              </a:ext>
            </a:extLst>
          </p:cNvPr>
          <p:cNvSpPr txBox="1"/>
          <p:nvPr/>
        </p:nvSpPr>
        <p:spPr>
          <a:xfrm>
            <a:off x="6827709" y="6079351"/>
            <a:ext cx="1641731" cy="276999"/>
          </a:xfrm>
          <a:prstGeom prst="rect">
            <a:avLst/>
          </a:prstGeom>
          <a:noFill/>
        </p:spPr>
        <p:txBody>
          <a:bodyPr wrap="none" rtlCol="0">
            <a:spAutoFit/>
          </a:bodyPr>
          <a:lstStyle/>
          <a:p>
            <a:r>
              <a:rPr lang="en-US" sz="1200" dirty="0"/>
              <a:t>Continues on next slide</a:t>
            </a:r>
          </a:p>
        </p:txBody>
      </p:sp>
      <p:sp>
        <p:nvSpPr>
          <p:cNvPr id="28" name="COB/LO">
            <a:extLst>
              <a:ext uri="{FF2B5EF4-FFF2-40B4-BE49-F238E27FC236}">
                <a16:creationId xmlns:a16="http://schemas.microsoft.com/office/drawing/2014/main" id="{EC6D152B-9C2C-4547-ABF2-AE5E91144077}"/>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5*</a:t>
            </a:r>
          </a:p>
        </p:txBody>
      </p:sp>
    </p:spTree>
    <p:extLst>
      <p:ext uri="{BB962C8B-B14F-4D97-AF65-F5344CB8AC3E}">
        <p14:creationId xmlns:p14="http://schemas.microsoft.com/office/powerpoint/2010/main" val="7305215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79</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latin typeface="+mj-lt"/>
              </a:rPr>
              <a:t>Supplies </a:t>
            </a:r>
            <a:endParaRPr lang="en-US" dirty="0">
              <a:latin typeface="+mj-lt"/>
            </a:endParaRPr>
          </a:p>
        </p:txBody>
      </p:sp>
      <p:sp>
        <p:nvSpPr>
          <p:cNvPr id="7" name="COB/LO">
            <a:extLst>
              <a:ext uri="{FF2B5EF4-FFF2-40B4-BE49-F238E27FC236}">
                <a16:creationId xmlns:a16="http://schemas.microsoft.com/office/drawing/2014/main" id="{FA84179B-8CC3-EB41-A38B-4B068EBAE89E}"/>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5*</a:t>
            </a:r>
          </a:p>
        </p:txBody>
      </p:sp>
      <p:pic>
        <p:nvPicPr>
          <p:cNvPr id="6" name="Picture 5">
            <a:extLst>
              <a:ext uri="{FF2B5EF4-FFF2-40B4-BE49-F238E27FC236}">
                <a16:creationId xmlns:a16="http://schemas.microsoft.com/office/drawing/2014/main" id="{44E4EFE9-E1FF-894D-8336-4A74018602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835797"/>
            <a:ext cx="5734455" cy="866421"/>
          </a:xfrm>
          <a:prstGeom prst="rect">
            <a:avLst/>
          </a:prstGeom>
        </p:spPr>
      </p:pic>
      <p:pic>
        <p:nvPicPr>
          <p:cNvPr id="9" name="Picture 8">
            <a:extLst>
              <a:ext uri="{FF2B5EF4-FFF2-40B4-BE49-F238E27FC236}">
                <a16:creationId xmlns:a16="http://schemas.microsoft.com/office/drawing/2014/main" id="{2E3F26D4-AD4B-5340-9C0F-DB65C0D34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1738426"/>
            <a:ext cx="2137181" cy="1045259"/>
          </a:xfrm>
          <a:prstGeom prst="rect">
            <a:avLst/>
          </a:prstGeom>
        </p:spPr>
      </p:pic>
      <p:pic>
        <p:nvPicPr>
          <p:cNvPr id="13" name="Picture 12">
            <a:extLst>
              <a:ext uri="{FF2B5EF4-FFF2-40B4-BE49-F238E27FC236}">
                <a16:creationId xmlns:a16="http://schemas.microsoft.com/office/drawing/2014/main" id="{CD70B7C2-F15E-4641-95C7-6AA088945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720" y="3429000"/>
            <a:ext cx="8496300" cy="1257300"/>
          </a:xfrm>
          <a:prstGeom prst="rect">
            <a:avLst/>
          </a:prstGeom>
        </p:spPr>
      </p:pic>
      <p:pic>
        <p:nvPicPr>
          <p:cNvPr id="15" name="Picture 14">
            <a:extLst>
              <a:ext uri="{FF2B5EF4-FFF2-40B4-BE49-F238E27FC236}">
                <a16:creationId xmlns:a16="http://schemas.microsoft.com/office/drawing/2014/main" id="{EC58C28C-16A9-3C44-AF23-FAB55E46EE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00" y="4686300"/>
            <a:ext cx="1143000" cy="463216"/>
          </a:xfrm>
          <a:prstGeom prst="rect">
            <a:avLst/>
          </a:prstGeom>
        </p:spPr>
      </p:pic>
    </p:spTree>
    <p:extLst>
      <p:ext uri="{BB962C8B-B14F-4D97-AF65-F5344CB8AC3E}">
        <p14:creationId xmlns:p14="http://schemas.microsoft.com/office/powerpoint/2010/main" val="2708908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Accrual- versus Cash-Basis Accounting </a:t>
            </a:r>
            <a:endParaRPr lang="en-US" sz="36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8</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70224" y="1676400"/>
            <a:ext cx="8768976" cy="3276600"/>
          </a:xfrm>
          <a:prstGeom prst="rect">
            <a:avLst/>
          </a:prstGeom>
        </p:spPr>
        <p:txBody>
          <a:bodyPr/>
          <a:lstStyle/>
          <a:p>
            <a:pPr marL="228600" lvl="2" indent="0">
              <a:lnSpc>
                <a:spcPct val="100000"/>
              </a:lnSpc>
              <a:spcBef>
                <a:spcPts val="1200"/>
              </a:spcBef>
              <a:buClr>
                <a:srgbClr val="990000"/>
              </a:buClr>
              <a:buSzPct val="100000"/>
              <a:buNone/>
            </a:pPr>
            <a:r>
              <a:rPr lang="en-US" sz="3200" b="1" dirty="0">
                <a:solidFill>
                  <a:schemeClr val="accent1"/>
                </a:solidFill>
              </a:rPr>
              <a:t>Cash-Basis </a:t>
            </a:r>
            <a:r>
              <a:rPr lang="ko-KR" altLang="en-US" sz="3200" b="1" dirty="0" smtClean="0">
                <a:solidFill>
                  <a:schemeClr val="accent1"/>
                </a:solidFill>
              </a:rPr>
              <a:t>현금주의 </a:t>
            </a:r>
            <a:r>
              <a:rPr lang="en-US" sz="3200" b="1" dirty="0" smtClean="0">
                <a:solidFill>
                  <a:schemeClr val="accent1"/>
                </a:solidFill>
              </a:rPr>
              <a:t>Accounting</a:t>
            </a:r>
            <a:endParaRPr lang="en-US" sz="3200" b="1" dirty="0">
              <a:solidFill>
                <a:schemeClr val="accent1"/>
              </a:solidFill>
            </a:endParaRPr>
          </a:p>
          <a:p>
            <a:pPr marL="571500" lvl="2" indent="-342900">
              <a:lnSpc>
                <a:spcPct val="100000"/>
              </a:lnSpc>
              <a:spcBef>
                <a:spcPts val="1200"/>
              </a:spcBef>
              <a:buClr>
                <a:srgbClr val="990000"/>
              </a:buClr>
              <a:buSzPct val="100000"/>
            </a:pPr>
            <a:r>
              <a:rPr lang="en-US" sz="2400" b="1" dirty="0">
                <a:solidFill>
                  <a:schemeClr val="accent1"/>
                </a:solidFill>
              </a:rPr>
              <a:t>Revenues</a:t>
            </a:r>
            <a:r>
              <a:rPr lang="en-US" sz="2400" dirty="0"/>
              <a:t> are recorded when </a:t>
            </a:r>
            <a:r>
              <a:rPr lang="en-US" sz="2400" b="1" dirty="0">
                <a:solidFill>
                  <a:schemeClr val="accent1"/>
                </a:solidFill>
              </a:rPr>
              <a:t>cash is received</a:t>
            </a:r>
            <a:r>
              <a:rPr lang="en-US" sz="2400" dirty="0">
                <a:solidFill>
                  <a:schemeClr val="accent1"/>
                </a:solidFill>
              </a:rPr>
              <a:t>.</a:t>
            </a:r>
          </a:p>
          <a:p>
            <a:pPr marL="571500" lvl="2" indent="-342900">
              <a:lnSpc>
                <a:spcPct val="100000"/>
              </a:lnSpc>
              <a:spcBef>
                <a:spcPts val="1200"/>
              </a:spcBef>
              <a:buClr>
                <a:srgbClr val="990000"/>
              </a:buClr>
              <a:buSzPct val="100000"/>
            </a:pPr>
            <a:r>
              <a:rPr lang="en-US" sz="2400" b="1" dirty="0">
                <a:solidFill>
                  <a:schemeClr val="accent1"/>
                </a:solidFill>
              </a:rPr>
              <a:t>Expenses</a:t>
            </a:r>
            <a:r>
              <a:rPr lang="en-US" sz="2400" dirty="0"/>
              <a:t> are recorded when </a:t>
            </a:r>
            <a:r>
              <a:rPr lang="en-US" sz="2400" b="1" dirty="0">
                <a:solidFill>
                  <a:schemeClr val="accent1"/>
                </a:solidFill>
              </a:rPr>
              <a:t>cash is paid</a:t>
            </a:r>
            <a:r>
              <a:rPr lang="en-US" sz="2400" dirty="0">
                <a:solidFill>
                  <a:schemeClr val="accent1"/>
                </a:solidFill>
              </a:rPr>
              <a:t>.</a:t>
            </a:r>
          </a:p>
          <a:p>
            <a:pPr marL="571500" lvl="2" indent="-342900">
              <a:lnSpc>
                <a:spcPct val="100000"/>
              </a:lnSpc>
              <a:spcBef>
                <a:spcPts val="1200"/>
              </a:spcBef>
              <a:buClr>
                <a:srgbClr val="990000"/>
              </a:buClr>
              <a:buSzPct val="100000"/>
            </a:pPr>
            <a:r>
              <a:rPr lang="en-US" sz="2400" dirty="0"/>
              <a:t>Cash-basis accounting is </a:t>
            </a:r>
            <a:r>
              <a:rPr lang="en-US" sz="2400" b="1" dirty="0">
                <a:solidFill>
                  <a:schemeClr val="bg2">
                    <a:lumMod val="50000"/>
                  </a:schemeClr>
                </a:solidFill>
              </a:rPr>
              <a:t>not</a:t>
            </a:r>
            <a:r>
              <a:rPr lang="en-US" sz="2400" dirty="0"/>
              <a:t> in accordance with </a:t>
            </a:r>
            <a:r>
              <a:rPr lang="en-US" sz="2400" b="1" dirty="0">
                <a:solidFill>
                  <a:schemeClr val="accent1"/>
                </a:solidFill>
              </a:rPr>
              <a:t>IFRS</a:t>
            </a:r>
            <a:r>
              <a:rPr lang="en-US" sz="2400" dirty="0">
                <a:solidFill>
                  <a:schemeClr val="accent1"/>
                </a:solidFill>
              </a:rPr>
              <a:t>.</a:t>
            </a:r>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sp>
        <p:nvSpPr>
          <p:cNvPr id="2" name="TextBox 1">
            <a:extLst>
              <a:ext uri="{FF2B5EF4-FFF2-40B4-BE49-F238E27FC236}">
                <a16:creationId xmlns:a16="http://schemas.microsoft.com/office/drawing/2014/main" id="{233BCD30-6774-A64F-AD0C-E5314EE69DCC}"/>
              </a:ext>
            </a:extLst>
          </p:cNvPr>
          <p:cNvSpPr txBox="1"/>
          <p:nvPr/>
        </p:nvSpPr>
        <p:spPr>
          <a:xfrm>
            <a:off x="1040524" y="193390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867288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25336" y="675927"/>
            <a:ext cx="8682038" cy="1089529"/>
          </a:xfrm>
          <a:prstGeom prst="rect">
            <a:avLst/>
          </a:prstGeom>
        </p:spPr>
        <p:txBody>
          <a:bodyPr wrap="square">
            <a:spAutoFit/>
          </a:bodyPr>
          <a:lstStyle/>
          <a:p>
            <a:r>
              <a:rPr lang="en-US" sz="4000" b="1" dirty="0">
                <a:solidFill>
                  <a:schemeClr val="accent2"/>
                </a:solidFill>
                <a:latin typeface="+mn-lt"/>
              </a:rPr>
              <a:t>Prepaid Expenses</a:t>
            </a:r>
            <a:r>
              <a:rPr lang="en-US" sz="1400" b="1" dirty="0">
                <a:solidFill>
                  <a:schemeClr val="accent2"/>
                </a:solidFill>
                <a:latin typeface="+mn-lt"/>
              </a:rPr>
              <a:t> </a:t>
            </a:r>
            <a:r>
              <a:rPr lang="en-US" sz="4000" b="1" dirty="0">
                <a:solidFill>
                  <a:schemeClr val="accent2"/>
                </a:solidFill>
                <a:latin typeface="+mn-lt"/>
              </a:rPr>
              <a:t/>
            </a:r>
            <a:br>
              <a:rPr lang="en-US" sz="4000" b="1" dirty="0">
                <a:solidFill>
                  <a:schemeClr val="accent2"/>
                </a:solidFill>
                <a:latin typeface="+mn-lt"/>
              </a:rPr>
            </a:br>
            <a:r>
              <a:rPr lang="en-US" sz="3200" b="1" dirty="0">
                <a:solidFill>
                  <a:schemeClr val="accent1"/>
                </a:solidFill>
              </a:rPr>
              <a:t>Adjustment Approaches - Comparison </a:t>
            </a:r>
            <a:endParaRPr lang="en-US" sz="4000" dirty="0">
              <a:solidFill>
                <a:schemeClr val="accent1"/>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80</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70224" y="1905000"/>
            <a:ext cx="8768976" cy="3276600"/>
          </a:xfrm>
          <a:prstGeom prst="rect">
            <a:avLst/>
          </a:prstGeom>
        </p:spPr>
        <p:txBody>
          <a:bodyPr/>
          <a:lstStyle/>
          <a:p>
            <a:pPr marL="228600" lvl="2" indent="0">
              <a:lnSpc>
                <a:spcPct val="100000"/>
              </a:lnSpc>
              <a:spcBef>
                <a:spcPts val="1200"/>
              </a:spcBef>
              <a:buClr>
                <a:srgbClr val="990000"/>
              </a:buClr>
              <a:buSzPct val="100000"/>
              <a:buNone/>
            </a:pPr>
            <a:r>
              <a:rPr lang="en-US" sz="2400" dirty="0"/>
              <a:t>		</a:t>
            </a:r>
            <a:endParaRPr lang="en-US" sz="2800" dirty="0"/>
          </a:p>
          <a:p>
            <a:pPr marL="228600" lvl="2" indent="0">
              <a:lnSpc>
                <a:spcPct val="100000"/>
              </a:lnSpc>
              <a:spcBef>
                <a:spcPts val="1200"/>
              </a:spcBef>
              <a:buClr>
                <a:srgbClr val="990000"/>
              </a:buClr>
              <a:buSzPct val="100000"/>
              <a:buNone/>
            </a:pPr>
            <a:endParaRPr lang="en-US" sz="2800" b="1" dirty="0"/>
          </a:p>
          <a:p>
            <a:pPr marL="228600" lvl="2" indent="0">
              <a:lnSpc>
                <a:spcPct val="100000"/>
              </a:lnSpc>
              <a:spcBef>
                <a:spcPts val="1200"/>
              </a:spcBef>
              <a:buClr>
                <a:srgbClr val="990000"/>
              </a:buClr>
              <a:buSzPct val="100000"/>
              <a:buNone/>
            </a:pPr>
            <a:r>
              <a:rPr lang="en-US" sz="2800" dirty="0"/>
              <a:t> </a:t>
            </a:r>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5*</a:t>
            </a:r>
          </a:p>
        </p:txBody>
      </p:sp>
      <p:pic>
        <p:nvPicPr>
          <p:cNvPr id="3" name="Picture 2">
            <a:extLst>
              <a:ext uri="{FF2B5EF4-FFF2-40B4-BE49-F238E27FC236}">
                <a16:creationId xmlns:a16="http://schemas.microsoft.com/office/drawing/2014/main" id="{FE06C99F-19F0-6947-8B6A-A5632CCFA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579" y="1801084"/>
            <a:ext cx="7572630" cy="1932716"/>
          </a:xfrm>
          <a:prstGeom prst="rect">
            <a:avLst/>
          </a:prstGeom>
        </p:spPr>
      </p:pic>
      <p:pic>
        <p:nvPicPr>
          <p:cNvPr id="9" name="Picture 8">
            <a:extLst>
              <a:ext uri="{FF2B5EF4-FFF2-40B4-BE49-F238E27FC236}">
                <a16:creationId xmlns:a16="http://schemas.microsoft.com/office/drawing/2014/main" id="{2E64BDCE-8481-8D4D-9490-677506DEFC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1209" y="3234617"/>
            <a:ext cx="1041400" cy="448688"/>
          </a:xfrm>
          <a:prstGeom prst="rect">
            <a:avLst/>
          </a:prstGeom>
        </p:spPr>
      </p:pic>
      <p:pic>
        <p:nvPicPr>
          <p:cNvPr id="11" name="Picture 10">
            <a:extLst>
              <a:ext uri="{FF2B5EF4-FFF2-40B4-BE49-F238E27FC236}">
                <a16:creationId xmlns:a16="http://schemas.microsoft.com/office/drawing/2014/main" id="{77AA80C9-2249-A64F-B6A4-5D0E7B5C1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705" y="3959607"/>
            <a:ext cx="7573001" cy="2212593"/>
          </a:xfrm>
          <a:prstGeom prst="rect">
            <a:avLst/>
          </a:prstGeom>
        </p:spPr>
      </p:pic>
      <p:pic>
        <p:nvPicPr>
          <p:cNvPr id="14" name="Picture 13">
            <a:extLst>
              <a:ext uri="{FF2B5EF4-FFF2-40B4-BE49-F238E27FC236}">
                <a16:creationId xmlns:a16="http://schemas.microsoft.com/office/drawing/2014/main" id="{48564533-C42B-FB45-A68B-3354DC52BE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2009" y="5768975"/>
            <a:ext cx="990600" cy="330200"/>
          </a:xfrm>
          <a:prstGeom prst="rect">
            <a:avLst/>
          </a:prstGeom>
        </p:spPr>
      </p:pic>
    </p:spTree>
    <p:extLst>
      <p:ext uri="{BB962C8B-B14F-4D97-AF65-F5344CB8AC3E}">
        <p14:creationId xmlns:p14="http://schemas.microsoft.com/office/powerpoint/2010/main" val="29887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81</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1449628"/>
          </a:xfrm>
        </p:spPr>
        <p:txBody>
          <a:bodyPr/>
          <a:lstStyle/>
          <a:p>
            <a:r>
              <a:rPr lang="en-US" b="1" dirty="0">
                <a:solidFill>
                  <a:schemeClr val="accent2"/>
                </a:solidFill>
                <a:latin typeface="+mn-lt"/>
              </a:rPr>
              <a:t>Unearned Revenues</a:t>
            </a:r>
            <a:r>
              <a:rPr lang="en-US" sz="1600" b="1" dirty="0">
                <a:solidFill>
                  <a:schemeClr val="accent2"/>
                </a:solidFill>
                <a:latin typeface="+mn-lt"/>
              </a:rPr>
              <a:t/>
            </a:r>
            <a:br>
              <a:rPr lang="en-US" sz="1600" b="1" dirty="0">
                <a:solidFill>
                  <a:schemeClr val="accent2"/>
                </a:solidFill>
                <a:latin typeface="+mn-lt"/>
              </a:rPr>
            </a:br>
            <a:r>
              <a:rPr lang="en-US" sz="1600" b="1" dirty="0">
                <a:solidFill>
                  <a:schemeClr val="accent2"/>
                </a:solidFill>
                <a:latin typeface="+mn-lt"/>
              </a:rPr>
              <a:t/>
            </a:r>
            <a:br>
              <a:rPr lang="en-US" sz="1600" b="1" dirty="0">
                <a:solidFill>
                  <a:schemeClr val="accent2"/>
                </a:solidFill>
                <a:latin typeface="+mn-lt"/>
              </a:rPr>
            </a:br>
            <a:r>
              <a:rPr lang="en-US" b="1" dirty="0">
                <a:latin typeface="+mj-lt"/>
              </a:rPr>
              <a:t>Service Revenue</a:t>
            </a:r>
            <a:endParaRPr lang="en-US" dirty="0">
              <a:latin typeface="+mj-lt"/>
            </a:endParaRPr>
          </a:p>
        </p:txBody>
      </p:sp>
      <p:sp>
        <p:nvSpPr>
          <p:cNvPr id="13" name="TextBox 12">
            <a:extLst>
              <a:ext uri="{FF2B5EF4-FFF2-40B4-BE49-F238E27FC236}">
                <a16:creationId xmlns:a16="http://schemas.microsoft.com/office/drawing/2014/main" id="{5518939B-73AC-7E4C-AAE2-79B95BED3D8E}"/>
              </a:ext>
            </a:extLst>
          </p:cNvPr>
          <p:cNvSpPr txBox="1"/>
          <p:nvPr/>
        </p:nvSpPr>
        <p:spPr>
          <a:xfrm>
            <a:off x="272143" y="5156021"/>
            <a:ext cx="290464" cy="923330"/>
          </a:xfrm>
          <a:prstGeom prst="rect">
            <a:avLst/>
          </a:prstGeom>
          <a:noFill/>
        </p:spPr>
        <p:txBody>
          <a:bodyPr wrap="none" rtlCol="0">
            <a:spAutoFit/>
          </a:bodyPr>
          <a:lstStyle/>
          <a:p>
            <a:endParaRPr lang="en-US" dirty="0"/>
          </a:p>
          <a:p>
            <a:endParaRPr lang="en-US" dirty="0"/>
          </a:p>
          <a:p>
            <a:r>
              <a:rPr lang="en-US" dirty="0"/>
              <a:t>  </a:t>
            </a:r>
          </a:p>
        </p:txBody>
      </p:sp>
      <p:sp>
        <p:nvSpPr>
          <p:cNvPr id="18" name="TextBox 17">
            <a:extLst>
              <a:ext uri="{FF2B5EF4-FFF2-40B4-BE49-F238E27FC236}">
                <a16:creationId xmlns:a16="http://schemas.microsoft.com/office/drawing/2014/main" id="{E06AD4DE-08AB-EA4D-AA41-BFD6C94FAE35}"/>
              </a:ext>
            </a:extLst>
          </p:cNvPr>
          <p:cNvSpPr txBox="1"/>
          <p:nvPr/>
        </p:nvSpPr>
        <p:spPr>
          <a:xfrm>
            <a:off x="304800" y="2287058"/>
            <a:ext cx="8338457" cy="3385542"/>
          </a:xfrm>
          <a:prstGeom prst="rect">
            <a:avLst/>
          </a:prstGeom>
          <a:noFill/>
        </p:spPr>
        <p:txBody>
          <a:bodyPr wrap="square" rtlCol="0">
            <a:spAutoFit/>
          </a:bodyPr>
          <a:lstStyle/>
          <a:p>
            <a:r>
              <a:rPr lang="en-US" sz="2800" b="1" dirty="0">
                <a:solidFill>
                  <a:schemeClr val="accent3"/>
                </a:solidFill>
                <a:latin typeface="Calibri" panose="020F0502020204030204" pitchFamily="34" charset="0"/>
                <a:cs typeface="Calibri" panose="020F0502020204030204" pitchFamily="34" charset="0"/>
              </a:rPr>
              <a:t>Assume</a:t>
            </a:r>
            <a:r>
              <a:rPr lang="en-US" sz="2800" dirty="0">
                <a:solidFill>
                  <a:schemeClr val="accent3"/>
                </a:solidFill>
                <a:latin typeface="Calibri" panose="020F0502020204030204" pitchFamily="34" charset="0"/>
                <a:cs typeface="Calibri" panose="020F0502020204030204" pitchFamily="34" charset="0"/>
              </a:rPr>
              <a:t>:</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Yazici</a:t>
            </a:r>
            <a:r>
              <a:rPr lang="en-US" sz="2800" dirty="0">
                <a:latin typeface="Calibri" panose="020F0502020204030204" pitchFamily="34" charset="0"/>
                <a:cs typeface="Calibri" panose="020F0502020204030204" pitchFamily="34" charset="0"/>
              </a:rPr>
              <a:t> Advertising received 1,200 on October 2 from R. Knox for advertising services expected to be completed by October 31. However, </a:t>
            </a:r>
            <a:r>
              <a:rPr lang="en-US" sz="2800" dirty="0" err="1">
                <a:latin typeface="Calibri" panose="020F0502020204030204" pitchFamily="34" charset="0"/>
                <a:cs typeface="Calibri" panose="020F0502020204030204" pitchFamily="34" charset="0"/>
              </a:rPr>
              <a:t>Yazici</a:t>
            </a:r>
            <a:r>
              <a:rPr lang="en-US" sz="2800" dirty="0">
                <a:latin typeface="Calibri" panose="020F0502020204030204" pitchFamily="34" charset="0"/>
                <a:cs typeface="Calibri" panose="020F0502020204030204" pitchFamily="34" charset="0"/>
              </a:rPr>
              <a:t> has not performed 800 </a:t>
            </a:r>
            <a:r>
              <a:rPr lang="en-US" sz="2800" dirty="0" smtClean="0">
                <a:latin typeface="Calibri" panose="020F0502020204030204" pitchFamily="34" charset="0"/>
                <a:cs typeface="Calibri" panose="020F0502020204030204" pitchFamily="34" charset="0"/>
              </a:rPr>
              <a:t>of </a:t>
            </a:r>
            <a:r>
              <a:rPr lang="en-US" sz="2800" dirty="0">
                <a:latin typeface="Calibri" panose="020F0502020204030204" pitchFamily="34" charset="0"/>
                <a:cs typeface="Calibri" panose="020F0502020204030204" pitchFamily="34" charset="0"/>
              </a:rPr>
              <a:t>the services by October 31.</a:t>
            </a:r>
          </a:p>
          <a:p>
            <a:endParaRPr lang="en-US" altLang="en-US" sz="2800" b="1" dirty="0">
              <a:solidFill>
                <a:schemeClr val="accent3"/>
              </a:solidFill>
              <a:latin typeface="Calibri" panose="020F0502020204030204" pitchFamily="34" charset="0"/>
              <a:cs typeface="Calibri" panose="020F0502020204030204" pitchFamily="34" charset="0"/>
            </a:endParaRPr>
          </a:p>
          <a:p>
            <a:r>
              <a:rPr lang="en-US" altLang="en-US" sz="2800" b="1" dirty="0">
                <a:solidFill>
                  <a:schemeClr val="accent3"/>
                </a:solidFill>
                <a:latin typeface="Calibri" panose="020F0502020204030204" pitchFamily="34" charset="0"/>
                <a:cs typeface="Calibri" panose="020F0502020204030204" pitchFamily="34" charset="0"/>
              </a:rPr>
              <a:t>Demonstrate</a:t>
            </a:r>
            <a:r>
              <a:rPr lang="en-US" altLang="en-US" sz="2800" dirty="0">
                <a:solidFill>
                  <a:schemeClr val="accent3"/>
                </a:solidFill>
                <a:latin typeface="Calibri" panose="020F0502020204030204" pitchFamily="34" charset="0"/>
                <a:cs typeface="Calibri" panose="020F0502020204030204" pitchFamily="34" charset="0"/>
              </a:rPr>
              <a:t>:</a:t>
            </a:r>
            <a:r>
              <a:rPr lang="en-US" altLang="en-US" sz="2800" dirty="0">
                <a:latin typeface="Calibri" panose="020F0502020204030204" pitchFamily="34" charset="0"/>
                <a:cs typeface="Calibri" panose="020F0502020204030204" pitchFamily="34" charset="0"/>
              </a:rPr>
              <a:t> How do you record the adjustment for advertising?</a:t>
            </a:r>
          </a:p>
          <a:p>
            <a:endParaRPr lang="en-US" dirty="0"/>
          </a:p>
        </p:txBody>
      </p:sp>
      <p:sp>
        <p:nvSpPr>
          <p:cNvPr id="19" name="TextBox 18">
            <a:extLst>
              <a:ext uri="{FF2B5EF4-FFF2-40B4-BE49-F238E27FC236}">
                <a16:creationId xmlns:a16="http://schemas.microsoft.com/office/drawing/2014/main" id="{9EC522BA-4E8C-514C-AD4C-866413DD3567}"/>
              </a:ext>
            </a:extLst>
          </p:cNvPr>
          <p:cNvSpPr txBox="1"/>
          <p:nvPr/>
        </p:nvSpPr>
        <p:spPr>
          <a:xfrm>
            <a:off x="6827709" y="6079351"/>
            <a:ext cx="1641731" cy="276999"/>
          </a:xfrm>
          <a:prstGeom prst="rect">
            <a:avLst/>
          </a:prstGeom>
          <a:noFill/>
        </p:spPr>
        <p:txBody>
          <a:bodyPr wrap="none" rtlCol="0">
            <a:spAutoFit/>
          </a:bodyPr>
          <a:lstStyle/>
          <a:p>
            <a:r>
              <a:rPr lang="en-US" sz="1200" dirty="0"/>
              <a:t>Continues on next slide</a:t>
            </a:r>
          </a:p>
        </p:txBody>
      </p:sp>
      <p:sp>
        <p:nvSpPr>
          <p:cNvPr id="11" name="COB/LO">
            <a:extLst>
              <a:ext uri="{FF2B5EF4-FFF2-40B4-BE49-F238E27FC236}">
                <a16:creationId xmlns:a16="http://schemas.microsoft.com/office/drawing/2014/main" id="{31B52A2D-856F-8E45-A042-70560AB213E0}"/>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5*</a:t>
            </a:r>
          </a:p>
        </p:txBody>
      </p:sp>
    </p:spTree>
    <p:extLst>
      <p:ext uri="{BB962C8B-B14F-4D97-AF65-F5344CB8AC3E}">
        <p14:creationId xmlns:p14="http://schemas.microsoft.com/office/powerpoint/2010/main" val="25266640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966791-0147-C146-9F76-26A757B232B9}"/>
              </a:ext>
            </a:extLst>
          </p:cNvPr>
          <p:cNvSpPr>
            <a:spLocks noGrp="1"/>
          </p:cNvSpPr>
          <p:nvPr>
            <p:ph type="sldNum" sz="quarter" idx="10"/>
          </p:nvPr>
        </p:nvSpPr>
        <p:spPr/>
        <p:txBody>
          <a:bodyPr/>
          <a:lstStyle/>
          <a:p>
            <a:fld id="{67B19427-F580-D146-B60E-4CADEE75497F}" type="slidenum">
              <a:rPr lang="en-US" smtClean="0"/>
              <a:pPr/>
              <a:t>82</a:t>
            </a:fld>
            <a:endParaRPr lang="en-US" dirty="0"/>
          </a:p>
        </p:txBody>
      </p:sp>
      <p:sp>
        <p:nvSpPr>
          <p:cNvPr id="4" name="Footer Placeholder 3">
            <a:extLst>
              <a:ext uri="{FF2B5EF4-FFF2-40B4-BE49-F238E27FC236}">
                <a16:creationId xmlns:a16="http://schemas.microsoft.com/office/drawing/2014/main" id="{51AE9E87-49D5-4B44-B2DA-DB5415BFD577}"/>
              </a:ext>
            </a:extLst>
          </p:cNvPr>
          <p:cNvSpPr>
            <a:spLocks noGrp="1"/>
          </p:cNvSpPr>
          <p:nvPr>
            <p:ph type="ftr" sz="quarter" idx="11"/>
          </p:nvPr>
        </p:nvSpPr>
        <p:spPr/>
        <p:txBody>
          <a:bodyPr/>
          <a:lstStyle/>
          <a:p>
            <a:r>
              <a:rPr lang="en-US"/>
              <a:t>Copyright ©2019 John Wiley &amp; Son, Inc. </a:t>
            </a:r>
            <a:endParaRPr lang="en-US" dirty="0"/>
          </a:p>
        </p:txBody>
      </p:sp>
      <p:sp>
        <p:nvSpPr>
          <p:cNvPr id="5" name="Title 4">
            <a:extLst>
              <a:ext uri="{FF2B5EF4-FFF2-40B4-BE49-F238E27FC236}">
                <a16:creationId xmlns:a16="http://schemas.microsoft.com/office/drawing/2014/main" id="{223BFC7B-995F-5D4F-ABA4-921587536BBA}"/>
              </a:ext>
            </a:extLst>
          </p:cNvPr>
          <p:cNvSpPr>
            <a:spLocks noGrp="1"/>
          </p:cNvSpPr>
          <p:nvPr>
            <p:ph type="title"/>
          </p:nvPr>
        </p:nvSpPr>
        <p:spPr>
          <a:xfrm>
            <a:off x="304800" y="762001"/>
            <a:ext cx="8534400" cy="646331"/>
          </a:xfrm>
        </p:spPr>
        <p:txBody>
          <a:bodyPr/>
          <a:lstStyle/>
          <a:p>
            <a:r>
              <a:rPr lang="en-US" b="1" dirty="0">
                <a:latin typeface="+mj-lt"/>
              </a:rPr>
              <a:t>Service Revenue </a:t>
            </a:r>
            <a:endParaRPr lang="en-US" dirty="0">
              <a:latin typeface="+mj-lt"/>
            </a:endParaRPr>
          </a:p>
        </p:txBody>
      </p:sp>
      <p:sp>
        <p:nvSpPr>
          <p:cNvPr id="11" name="COB/LO">
            <a:extLst>
              <a:ext uri="{FF2B5EF4-FFF2-40B4-BE49-F238E27FC236}">
                <a16:creationId xmlns:a16="http://schemas.microsoft.com/office/drawing/2014/main" id="{EFBF4EE6-A53E-FE41-AE78-863203C52E75}"/>
              </a:ext>
            </a:extLst>
          </p:cNvPr>
          <p:cNvSpPr txBox="1">
            <a:spLocks/>
          </p:cNvSpPr>
          <p:nvPr/>
        </p:nvSpPr>
        <p:spPr>
          <a:xfrm>
            <a:off x="228600" y="6410673"/>
            <a:ext cx="489095" cy="276999"/>
          </a:xfrm>
          <a:prstGeom prst="rect">
            <a:avLst/>
          </a:prstGeom>
          <a:noFill/>
        </p:spPr>
        <p:txBody>
          <a:bodyPr lIns="0" r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325" lvl="1" indent="0">
              <a:lnSpc>
                <a:spcPct val="100000"/>
              </a:lnSpc>
              <a:spcBef>
                <a:spcPts val="1200"/>
              </a:spcBef>
              <a:buFont typeface="Arial"/>
              <a:buNone/>
            </a:pPr>
            <a:r>
              <a:rPr lang="en-US" sz="1200" dirty="0">
                <a:solidFill>
                  <a:schemeClr val="bg1">
                    <a:lumMod val="50000"/>
                  </a:schemeClr>
                </a:solidFill>
              </a:rPr>
              <a:t>LO 5*</a:t>
            </a:r>
          </a:p>
        </p:txBody>
      </p:sp>
      <p:pic>
        <p:nvPicPr>
          <p:cNvPr id="6" name="Picture 5">
            <a:extLst>
              <a:ext uri="{FF2B5EF4-FFF2-40B4-BE49-F238E27FC236}">
                <a16:creationId xmlns:a16="http://schemas.microsoft.com/office/drawing/2014/main" id="{E47C0FE7-EA08-5740-B9D8-5F836618F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936" y="1948082"/>
            <a:ext cx="5948464" cy="812893"/>
          </a:xfrm>
          <a:prstGeom prst="rect">
            <a:avLst/>
          </a:prstGeom>
        </p:spPr>
      </p:pic>
      <p:pic>
        <p:nvPicPr>
          <p:cNvPr id="9" name="Picture 8">
            <a:extLst>
              <a:ext uri="{FF2B5EF4-FFF2-40B4-BE49-F238E27FC236}">
                <a16:creationId xmlns:a16="http://schemas.microsoft.com/office/drawing/2014/main" id="{63A1CAEC-1220-E442-B306-AEAA1F327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950" y="1828800"/>
            <a:ext cx="2232025" cy="1164117"/>
          </a:xfrm>
          <a:prstGeom prst="rect">
            <a:avLst/>
          </a:prstGeom>
        </p:spPr>
      </p:pic>
      <p:pic>
        <p:nvPicPr>
          <p:cNvPr id="13" name="Picture 12">
            <a:extLst>
              <a:ext uri="{FF2B5EF4-FFF2-40B4-BE49-F238E27FC236}">
                <a16:creationId xmlns:a16="http://schemas.microsoft.com/office/drawing/2014/main" id="{D99A0DB1-790D-6F43-981F-B7CF320507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936" y="3565265"/>
            <a:ext cx="8521700" cy="1206500"/>
          </a:xfrm>
          <a:prstGeom prst="rect">
            <a:avLst/>
          </a:prstGeom>
        </p:spPr>
      </p:pic>
      <p:pic>
        <p:nvPicPr>
          <p:cNvPr id="15" name="Picture 14">
            <a:extLst>
              <a:ext uri="{FF2B5EF4-FFF2-40B4-BE49-F238E27FC236}">
                <a16:creationId xmlns:a16="http://schemas.microsoft.com/office/drawing/2014/main" id="{45B910A1-743C-784F-A4E8-CFAD86846C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7500" y="4733602"/>
            <a:ext cx="1112466" cy="481870"/>
          </a:xfrm>
          <a:prstGeom prst="rect">
            <a:avLst/>
          </a:prstGeom>
        </p:spPr>
      </p:pic>
    </p:spTree>
    <p:extLst>
      <p:ext uri="{BB962C8B-B14F-4D97-AF65-F5344CB8AC3E}">
        <p14:creationId xmlns:p14="http://schemas.microsoft.com/office/powerpoint/2010/main" val="12810881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25336" y="578634"/>
            <a:ext cx="8682038" cy="1089529"/>
          </a:xfrm>
          <a:prstGeom prst="rect">
            <a:avLst/>
          </a:prstGeom>
        </p:spPr>
        <p:txBody>
          <a:bodyPr wrap="square">
            <a:spAutoFit/>
          </a:bodyPr>
          <a:lstStyle/>
          <a:p>
            <a:r>
              <a:rPr lang="en-US" sz="4000" b="1" dirty="0">
                <a:solidFill>
                  <a:schemeClr val="accent2"/>
                </a:solidFill>
                <a:latin typeface="+mn-lt"/>
              </a:rPr>
              <a:t>Unearned Revenues</a:t>
            </a:r>
            <a:br>
              <a:rPr lang="en-US" sz="4000" b="1" dirty="0">
                <a:solidFill>
                  <a:schemeClr val="accent2"/>
                </a:solidFill>
                <a:latin typeface="+mn-lt"/>
              </a:rPr>
            </a:br>
            <a:r>
              <a:rPr lang="en-US" sz="3200" b="1" dirty="0">
                <a:solidFill>
                  <a:schemeClr val="accent1"/>
                </a:solidFill>
              </a:rPr>
              <a:t>Adjustment Approaches - Comparison </a:t>
            </a:r>
            <a:endParaRPr lang="en-US" sz="4000" dirty="0">
              <a:solidFill>
                <a:schemeClr val="accent1"/>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83</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70224" y="1905000"/>
            <a:ext cx="8768976" cy="3276600"/>
          </a:xfrm>
          <a:prstGeom prst="rect">
            <a:avLst/>
          </a:prstGeom>
        </p:spPr>
        <p:txBody>
          <a:bodyPr/>
          <a:lstStyle/>
          <a:p>
            <a:pPr marL="228600" lvl="2" indent="0">
              <a:lnSpc>
                <a:spcPct val="100000"/>
              </a:lnSpc>
              <a:spcBef>
                <a:spcPts val="1200"/>
              </a:spcBef>
              <a:buClr>
                <a:srgbClr val="990000"/>
              </a:buClr>
              <a:buSzPct val="100000"/>
              <a:buNone/>
            </a:pPr>
            <a:r>
              <a:rPr lang="en-US" sz="2400" dirty="0"/>
              <a:t>		</a:t>
            </a:r>
            <a:endParaRPr lang="en-US" sz="2800" dirty="0"/>
          </a:p>
          <a:p>
            <a:pPr marL="228600" lvl="2" indent="0">
              <a:lnSpc>
                <a:spcPct val="100000"/>
              </a:lnSpc>
              <a:spcBef>
                <a:spcPts val="1200"/>
              </a:spcBef>
              <a:buClr>
                <a:srgbClr val="990000"/>
              </a:buClr>
              <a:buSzPct val="100000"/>
              <a:buNone/>
            </a:pPr>
            <a:endParaRPr lang="en-US" sz="2800" b="1" dirty="0"/>
          </a:p>
          <a:p>
            <a:pPr marL="228600" lvl="2" indent="0">
              <a:lnSpc>
                <a:spcPct val="100000"/>
              </a:lnSpc>
              <a:spcBef>
                <a:spcPts val="1200"/>
              </a:spcBef>
              <a:buClr>
                <a:srgbClr val="990000"/>
              </a:buClr>
              <a:buSzPct val="100000"/>
              <a:buNone/>
            </a:pPr>
            <a:r>
              <a:rPr lang="en-US" sz="2800" dirty="0"/>
              <a:t> </a:t>
            </a:r>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5*</a:t>
            </a:r>
          </a:p>
        </p:txBody>
      </p:sp>
      <p:pic>
        <p:nvPicPr>
          <p:cNvPr id="4" name="Picture 3">
            <a:extLst>
              <a:ext uri="{FF2B5EF4-FFF2-40B4-BE49-F238E27FC236}">
                <a16:creationId xmlns:a16="http://schemas.microsoft.com/office/drawing/2014/main" id="{5ADB2807-9E56-5949-A416-3D4DBB2E5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36" y="1697191"/>
            <a:ext cx="6761828" cy="2341409"/>
          </a:xfrm>
          <a:prstGeom prst="rect">
            <a:avLst/>
          </a:prstGeom>
        </p:spPr>
      </p:pic>
      <p:pic>
        <p:nvPicPr>
          <p:cNvPr id="12" name="Picture 11">
            <a:extLst>
              <a:ext uri="{FF2B5EF4-FFF2-40B4-BE49-F238E27FC236}">
                <a16:creationId xmlns:a16="http://schemas.microsoft.com/office/drawing/2014/main" id="{E5F60C0C-D7A6-DC49-8455-1B527CF259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6381" y="3429000"/>
            <a:ext cx="1428750" cy="597202"/>
          </a:xfrm>
          <a:prstGeom prst="rect">
            <a:avLst/>
          </a:prstGeom>
        </p:spPr>
      </p:pic>
      <p:pic>
        <p:nvPicPr>
          <p:cNvPr id="16" name="Picture 15">
            <a:extLst>
              <a:ext uri="{FF2B5EF4-FFF2-40B4-BE49-F238E27FC236}">
                <a16:creationId xmlns:a16="http://schemas.microsoft.com/office/drawing/2014/main" id="{A62B5151-0AEB-0A4C-946F-6EBC868101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578" y="4157543"/>
            <a:ext cx="6758585" cy="2042820"/>
          </a:xfrm>
          <a:prstGeom prst="rect">
            <a:avLst/>
          </a:prstGeom>
        </p:spPr>
      </p:pic>
      <p:pic>
        <p:nvPicPr>
          <p:cNvPr id="18" name="Picture 17">
            <a:extLst>
              <a:ext uri="{FF2B5EF4-FFF2-40B4-BE49-F238E27FC236}">
                <a16:creationId xmlns:a16="http://schemas.microsoft.com/office/drawing/2014/main" id="{0465673C-C81C-ED4F-AA23-A8443EDE8F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6381" y="5755392"/>
            <a:ext cx="1342586" cy="444971"/>
          </a:xfrm>
          <a:prstGeom prst="rect">
            <a:avLst/>
          </a:prstGeom>
        </p:spPr>
      </p:pic>
    </p:spTree>
    <p:extLst>
      <p:ext uri="{BB962C8B-B14F-4D97-AF65-F5344CB8AC3E}">
        <p14:creationId xmlns:p14="http://schemas.microsoft.com/office/powerpoint/2010/main" val="582725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25336" y="578634"/>
            <a:ext cx="8682038" cy="2308324"/>
          </a:xfrm>
          <a:prstGeom prst="rect">
            <a:avLst/>
          </a:prstGeom>
        </p:spPr>
        <p:txBody>
          <a:bodyPr wrap="square">
            <a:spAutoFit/>
          </a:bodyPr>
          <a:lstStyle/>
          <a:p>
            <a:r>
              <a:rPr lang="en-US" sz="4000" b="1" dirty="0">
                <a:solidFill>
                  <a:schemeClr val="accent2"/>
                </a:solidFill>
                <a:latin typeface="+mn-lt"/>
              </a:rPr>
              <a:t>Summary of </a:t>
            </a:r>
            <a:br>
              <a:rPr lang="en-US" sz="4000" b="1" dirty="0">
                <a:solidFill>
                  <a:schemeClr val="accent2"/>
                </a:solidFill>
                <a:latin typeface="+mn-lt"/>
              </a:rPr>
            </a:br>
            <a:r>
              <a:rPr lang="en-US" sz="4000" b="1" dirty="0">
                <a:solidFill>
                  <a:schemeClr val="accent2"/>
                </a:solidFill>
                <a:latin typeface="+mn-lt"/>
              </a:rPr>
              <a:t>Additional Adjustment Relationships </a:t>
            </a:r>
            <a:r>
              <a:rPr lang="en-US" sz="4000" dirty="0"/>
              <a:t/>
            </a:r>
            <a:br>
              <a:rPr lang="en-US" sz="4000" dirty="0"/>
            </a:br>
            <a:r>
              <a:rPr lang="en-US" sz="4000" b="1" dirty="0">
                <a:solidFill>
                  <a:schemeClr val="accent2"/>
                </a:solidFill>
                <a:latin typeface="+mn-lt"/>
              </a:rPr>
              <a:t/>
            </a:r>
            <a:br>
              <a:rPr lang="en-US" sz="4000" b="1" dirty="0">
                <a:solidFill>
                  <a:schemeClr val="accent2"/>
                </a:solidFill>
                <a:latin typeface="+mn-lt"/>
              </a:rPr>
            </a:br>
            <a:endParaRPr lang="en-US" sz="4000" dirty="0">
              <a:solidFill>
                <a:schemeClr val="accent1"/>
              </a:solidFill>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84</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70224" y="1905000"/>
            <a:ext cx="8768976" cy="3276600"/>
          </a:xfrm>
          <a:prstGeom prst="rect">
            <a:avLst/>
          </a:prstGeom>
        </p:spPr>
        <p:txBody>
          <a:bodyPr/>
          <a:lstStyle/>
          <a:p>
            <a:pPr marL="228600" lvl="2" indent="0">
              <a:lnSpc>
                <a:spcPct val="100000"/>
              </a:lnSpc>
              <a:spcBef>
                <a:spcPts val="1200"/>
              </a:spcBef>
              <a:buClr>
                <a:srgbClr val="990000"/>
              </a:buClr>
              <a:buSzPct val="100000"/>
              <a:buNone/>
            </a:pPr>
            <a:r>
              <a:rPr lang="en-US" sz="2400" dirty="0"/>
              <a:t>		</a:t>
            </a:r>
            <a:endParaRPr lang="en-US" sz="2800" dirty="0"/>
          </a:p>
          <a:p>
            <a:pPr marL="228600" lvl="2" indent="0">
              <a:lnSpc>
                <a:spcPct val="100000"/>
              </a:lnSpc>
              <a:spcBef>
                <a:spcPts val="1200"/>
              </a:spcBef>
              <a:buClr>
                <a:srgbClr val="990000"/>
              </a:buClr>
              <a:buSzPct val="100000"/>
              <a:buNone/>
            </a:pPr>
            <a:endParaRPr lang="en-US" sz="2800" b="1" dirty="0"/>
          </a:p>
          <a:p>
            <a:pPr marL="228600" lvl="2" indent="0">
              <a:lnSpc>
                <a:spcPct val="100000"/>
              </a:lnSpc>
              <a:spcBef>
                <a:spcPts val="1200"/>
              </a:spcBef>
              <a:buClr>
                <a:srgbClr val="990000"/>
              </a:buClr>
              <a:buSzPct val="100000"/>
              <a:buNone/>
            </a:pPr>
            <a:r>
              <a:rPr lang="en-US" sz="2800" dirty="0"/>
              <a:t> </a:t>
            </a:r>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5*</a:t>
            </a:r>
          </a:p>
        </p:txBody>
      </p:sp>
      <p:pic>
        <p:nvPicPr>
          <p:cNvPr id="3" name="Picture 2">
            <a:extLst>
              <a:ext uri="{FF2B5EF4-FFF2-40B4-BE49-F238E27FC236}">
                <a16:creationId xmlns:a16="http://schemas.microsoft.com/office/drawing/2014/main" id="{98DC1424-A0A2-BC44-8FD8-97D284EE0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36" y="2362200"/>
            <a:ext cx="8513864" cy="2649623"/>
          </a:xfrm>
          <a:prstGeom prst="rect">
            <a:avLst/>
          </a:prstGeom>
        </p:spPr>
      </p:pic>
      <p:pic>
        <p:nvPicPr>
          <p:cNvPr id="10" name="Picture 9">
            <a:extLst>
              <a:ext uri="{FF2B5EF4-FFF2-40B4-BE49-F238E27FC236}">
                <a16:creationId xmlns:a16="http://schemas.microsoft.com/office/drawing/2014/main" id="{5ACC0998-7BF1-0047-92FB-475E1184D8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336" y="5011823"/>
            <a:ext cx="2869660" cy="208926"/>
          </a:xfrm>
          <a:prstGeom prst="rect">
            <a:avLst/>
          </a:prstGeom>
        </p:spPr>
      </p:pic>
    </p:spTree>
    <p:extLst>
      <p:ext uri="{BB962C8B-B14F-4D97-AF65-F5344CB8AC3E}">
        <p14:creationId xmlns:p14="http://schemas.microsoft.com/office/powerpoint/2010/main" val="35309109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a:xfrm>
            <a:off x="304800" y="1828800"/>
            <a:ext cx="8534400" cy="2667000"/>
          </a:xfrm>
          <a:prstGeom prst="rect">
            <a:avLst/>
          </a:prstGeom>
        </p:spPr>
        <p:txBody>
          <a:bodyPr>
            <a:noAutofit/>
          </a:bodyPr>
          <a:lstStyle/>
          <a:p>
            <a:pPr>
              <a:lnSpc>
                <a:spcPct val="100000"/>
              </a:lnSpc>
              <a:spcBef>
                <a:spcPts val="600"/>
              </a:spcBef>
            </a:pPr>
            <a:r>
              <a:rPr lang="en-IN" b="1" dirty="0">
                <a:solidFill>
                  <a:srgbClr val="931B21"/>
                </a:solidFill>
              </a:rPr>
              <a:t>Learning Objective 6*</a:t>
            </a:r>
            <a:br>
              <a:rPr lang="en-IN" b="1" dirty="0">
                <a:solidFill>
                  <a:srgbClr val="931B21"/>
                </a:solidFill>
              </a:rPr>
            </a:br>
            <a:r>
              <a:rPr lang="en-US" b="1" dirty="0">
                <a:solidFill>
                  <a:schemeClr val="accent1"/>
                </a:solidFill>
              </a:rPr>
              <a:t>Discuss financial reporting concepts. </a:t>
            </a:r>
            <a:r>
              <a:rPr lang="en-US" dirty="0"/>
              <a:t/>
            </a:r>
            <a:br>
              <a:rPr lang="en-US" dirty="0"/>
            </a:br>
            <a:r>
              <a:rPr lang="en-US" dirty="0"/>
              <a:t/>
            </a:r>
            <a:br>
              <a:rPr lang="en-US" dirty="0"/>
            </a:br>
            <a:r>
              <a:rPr lang="en-US" b="1" dirty="0">
                <a:solidFill>
                  <a:schemeClr val="accent1"/>
                </a:solidFill>
              </a:rPr>
              <a:t/>
            </a:r>
            <a:br>
              <a:rPr lang="en-US" b="1" dirty="0">
                <a:solidFill>
                  <a:schemeClr val="accent1"/>
                </a:solidFill>
              </a:rPr>
            </a:br>
            <a:endParaRPr lang="en-US" b="1" dirty="0">
              <a:solidFill>
                <a:schemeClr val="accent1"/>
              </a:solidFill>
            </a:endParaRPr>
          </a:p>
        </p:txBody>
      </p:sp>
      <p:sp>
        <p:nvSpPr>
          <p:cNvPr id="5" name="Slide Number Placeholder "/>
          <p:cNvSpPr>
            <a:spLocks noGrp="1"/>
          </p:cNvSpPr>
          <p:nvPr>
            <p:ph type="sldNum" sz="quarter" idx="10"/>
          </p:nvPr>
        </p:nvSpPr>
        <p:spPr/>
        <p:txBody>
          <a:bodyPr/>
          <a:lstStyle/>
          <a:p>
            <a:fld id="{67B19427-F580-D146-B60E-4CADEE75497F}" type="slidenum">
              <a:rPr lang="en-US" smtClean="0"/>
              <a:pPr/>
              <a:t>85</a:t>
            </a:fld>
            <a:endParaRPr lang="en-US" dirty="0"/>
          </a:p>
        </p:txBody>
      </p:sp>
      <p:sp>
        <p:nvSpPr>
          <p:cNvPr id="6" name="Footer Placeholder "/>
          <p:cNvSpPr>
            <a:spLocks noGrp="1"/>
          </p:cNvSpPr>
          <p:nvPr>
            <p:ph type="ftr" sz="quarter" idx="11"/>
          </p:nvPr>
        </p:nvSpPr>
        <p:spPr/>
        <p:txBody>
          <a:bodyPr/>
          <a:lstStyle/>
          <a:p>
            <a:r>
              <a:rPr lang="en-US" dirty="0"/>
              <a:t>Copyright ©2019 John Wiley &amp; Sons, Inc. </a:t>
            </a:r>
          </a:p>
        </p:txBody>
      </p:sp>
      <p:sp>
        <p:nvSpPr>
          <p:cNvPr id="7"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6*</a:t>
            </a:r>
          </a:p>
        </p:txBody>
      </p:sp>
    </p:spTree>
    <p:extLst>
      <p:ext uri="{BB962C8B-B14F-4D97-AF65-F5344CB8AC3E}">
        <p14:creationId xmlns:p14="http://schemas.microsoft.com/office/powerpoint/2010/main" val="23817793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25336" y="578634"/>
            <a:ext cx="8682038" cy="2086725"/>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Qualities of Useful Information</a:t>
            </a:r>
            <a:r>
              <a:rPr lang="en-US" sz="2400" b="1" dirty="0">
                <a:solidFill>
                  <a:schemeClr val="accent2"/>
                </a:solidFill>
                <a:latin typeface="Calibri" panose="020F0502020204030204" pitchFamily="34" charset="0"/>
                <a:cs typeface="Calibri" panose="020F0502020204030204" pitchFamily="34" charset="0"/>
              </a:rPr>
              <a:t/>
            </a:r>
            <a:br>
              <a:rPr lang="en-US" sz="2400" b="1" dirty="0">
                <a:solidFill>
                  <a:schemeClr val="accent2"/>
                </a:solidFill>
                <a:latin typeface="Calibri" panose="020F0502020204030204" pitchFamily="34" charset="0"/>
                <a:cs typeface="Calibri" panose="020F0502020204030204" pitchFamily="34" charset="0"/>
              </a:rPr>
            </a:br>
            <a:r>
              <a:rPr lang="en-US" sz="2400" b="1" dirty="0">
                <a:solidFill>
                  <a:schemeClr val="accent2"/>
                </a:solidFill>
                <a:latin typeface="Calibri" panose="020F0502020204030204" pitchFamily="34" charset="0"/>
                <a:cs typeface="Calibri" panose="020F0502020204030204" pitchFamily="34" charset="0"/>
              </a:rPr>
              <a:t/>
            </a:r>
            <a:br>
              <a:rPr lang="en-US" sz="2400" b="1" dirty="0">
                <a:solidFill>
                  <a:schemeClr val="accent2"/>
                </a:solidFill>
                <a:latin typeface="Calibri" panose="020F0502020204030204" pitchFamily="34" charset="0"/>
                <a:cs typeface="Calibri" panose="020F0502020204030204" pitchFamily="34" charset="0"/>
              </a:rPr>
            </a:br>
            <a:r>
              <a:rPr lang="en-US" sz="4000" b="1" dirty="0"/>
              <a:t>Fundamental Qualities </a:t>
            </a:r>
            <a:r>
              <a:rPr lang="en-US" sz="4000" dirty="0"/>
              <a:t/>
            </a:r>
            <a:br>
              <a:rPr lang="en-US" sz="4000" dirty="0"/>
            </a:br>
            <a:endParaRPr lang="en-US" sz="36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86</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6*</a:t>
            </a:r>
          </a:p>
        </p:txBody>
      </p:sp>
      <p:pic>
        <p:nvPicPr>
          <p:cNvPr id="4" name="Picture 3">
            <a:extLst>
              <a:ext uri="{FF2B5EF4-FFF2-40B4-BE49-F238E27FC236}">
                <a16:creationId xmlns:a16="http://schemas.microsoft.com/office/drawing/2014/main" id="{AEBB4CC4-42EA-4945-B5F6-D5EF60790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0" y="2038892"/>
            <a:ext cx="7695958" cy="3599908"/>
          </a:xfrm>
          <a:prstGeom prst="rect">
            <a:avLst/>
          </a:prstGeom>
        </p:spPr>
      </p:pic>
      <p:pic>
        <p:nvPicPr>
          <p:cNvPr id="11" name="Picture 10">
            <a:extLst>
              <a:ext uri="{FF2B5EF4-FFF2-40B4-BE49-F238E27FC236}">
                <a16:creationId xmlns:a16="http://schemas.microsoft.com/office/drawing/2014/main" id="{30B976B5-2AD1-D443-9789-14358853B3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354" y="5589448"/>
            <a:ext cx="1401324" cy="587652"/>
          </a:xfrm>
          <a:prstGeom prst="rect">
            <a:avLst/>
          </a:prstGeom>
        </p:spPr>
      </p:pic>
    </p:spTree>
    <p:extLst>
      <p:ext uri="{BB962C8B-B14F-4D97-AF65-F5344CB8AC3E}">
        <p14:creationId xmlns:p14="http://schemas.microsoft.com/office/powerpoint/2010/main" val="18540098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25336" y="578634"/>
            <a:ext cx="8682038" cy="2086725"/>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Qualities of Useful Information</a:t>
            </a:r>
            <a:r>
              <a:rPr lang="en-US" sz="2400" b="1" dirty="0">
                <a:solidFill>
                  <a:schemeClr val="accent2"/>
                </a:solidFill>
                <a:latin typeface="Calibri" panose="020F0502020204030204" pitchFamily="34" charset="0"/>
                <a:cs typeface="Calibri" panose="020F0502020204030204" pitchFamily="34" charset="0"/>
              </a:rPr>
              <a:t/>
            </a:r>
            <a:br>
              <a:rPr lang="en-US" sz="2400" b="1" dirty="0">
                <a:solidFill>
                  <a:schemeClr val="accent2"/>
                </a:solidFill>
                <a:latin typeface="Calibri" panose="020F0502020204030204" pitchFamily="34" charset="0"/>
                <a:cs typeface="Calibri" panose="020F0502020204030204" pitchFamily="34" charset="0"/>
              </a:rPr>
            </a:br>
            <a:r>
              <a:rPr lang="en-US" sz="2400" b="1" dirty="0">
                <a:solidFill>
                  <a:schemeClr val="accent2"/>
                </a:solidFill>
                <a:latin typeface="Calibri" panose="020F0502020204030204" pitchFamily="34" charset="0"/>
                <a:cs typeface="Calibri" panose="020F0502020204030204" pitchFamily="34" charset="0"/>
              </a:rPr>
              <a:t/>
            </a:r>
            <a:br>
              <a:rPr lang="en-US" sz="2400" b="1" dirty="0">
                <a:solidFill>
                  <a:schemeClr val="accent2"/>
                </a:solidFill>
                <a:latin typeface="Calibri" panose="020F0502020204030204" pitchFamily="34" charset="0"/>
                <a:cs typeface="Calibri" panose="020F0502020204030204" pitchFamily="34" charset="0"/>
              </a:rPr>
            </a:br>
            <a:r>
              <a:rPr lang="en-US" sz="4000" b="1" dirty="0"/>
              <a:t>Enhancing Qualities </a:t>
            </a:r>
            <a:r>
              <a:rPr lang="en-US" sz="4000" dirty="0"/>
              <a:t/>
            </a:r>
            <a:br>
              <a:rPr lang="en-US" sz="4000" dirty="0"/>
            </a:br>
            <a:endParaRPr lang="en-US" sz="36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87</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6*</a:t>
            </a:r>
          </a:p>
        </p:txBody>
      </p:sp>
      <p:graphicFrame>
        <p:nvGraphicFramePr>
          <p:cNvPr id="2" name="Table 1">
            <a:extLst>
              <a:ext uri="{FF2B5EF4-FFF2-40B4-BE49-F238E27FC236}">
                <a16:creationId xmlns:a16="http://schemas.microsoft.com/office/drawing/2014/main" id="{78C7A8B3-EA9D-4041-89CF-1126406F8987}"/>
              </a:ext>
            </a:extLst>
          </p:cNvPr>
          <p:cNvGraphicFramePr>
            <a:graphicFrameLocks noGrp="1"/>
          </p:cNvGraphicFramePr>
          <p:nvPr>
            <p:extLst>
              <p:ext uri="{D42A27DB-BD31-4B8C-83A1-F6EECF244321}">
                <p14:modId xmlns:p14="http://schemas.microsoft.com/office/powerpoint/2010/main" val="1252974064"/>
              </p:ext>
            </p:extLst>
          </p:nvPr>
        </p:nvGraphicFramePr>
        <p:xfrm>
          <a:off x="473146" y="2380049"/>
          <a:ext cx="8137453" cy="3484880"/>
        </p:xfrm>
        <a:graphic>
          <a:graphicData uri="http://schemas.openxmlformats.org/drawingml/2006/table">
            <a:tbl>
              <a:tblPr firstRow="1" bandRow="1">
                <a:tableStyleId>{F2DE63D5-997A-4646-A377-4702673A728D}</a:tableStyleId>
              </a:tblPr>
              <a:tblGrid>
                <a:gridCol w="2623385">
                  <a:extLst>
                    <a:ext uri="{9D8B030D-6E8A-4147-A177-3AD203B41FA5}">
                      <a16:colId xmlns:a16="http://schemas.microsoft.com/office/drawing/2014/main" val="3355733169"/>
                    </a:ext>
                  </a:extLst>
                </a:gridCol>
                <a:gridCol w="5514068">
                  <a:extLst>
                    <a:ext uri="{9D8B030D-6E8A-4147-A177-3AD203B41FA5}">
                      <a16:colId xmlns:a16="http://schemas.microsoft.com/office/drawing/2014/main" val="3472142728"/>
                    </a:ext>
                  </a:extLst>
                </a:gridCol>
              </a:tblGrid>
              <a:tr h="370840">
                <a:tc>
                  <a:txBody>
                    <a:bodyPr/>
                    <a:lstStyle/>
                    <a:p>
                      <a:r>
                        <a:rPr lang="en-US" dirty="0"/>
                        <a:t>Quality:</a:t>
                      </a:r>
                    </a:p>
                  </a:txBody>
                  <a:tcPr/>
                </a:tc>
                <a:tc>
                  <a:txBody>
                    <a:bodyPr/>
                    <a:lstStyle/>
                    <a:p>
                      <a:r>
                        <a:rPr lang="en-US" dirty="0"/>
                        <a:t>It means:</a:t>
                      </a:r>
                    </a:p>
                  </a:txBody>
                  <a:tcPr/>
                </a:tc>
                <a:extLst>
                  <a:ext uri="{0D108BD9-81ED-4DB2-BD59-A6C34878D82A}">
                    <a16:rowId xmlns:a16="http://schemas.microsoft.com/office/drawing/2014/main" val="3678606689"/>
                  </a:ext>
                </a:extLst>
              </a:tr>
              <a:tr h="370840">
                <a:tc>
                  <a:txBody>
                    <a:bodyPr/>
                    <a:lstStyle/>
                    <a:p>
                      <a:r>
                        <a:rPr lang="en-US" sz="1800" b="1" dirty="0"/>
                        <a:t>Comparability</a:t>
                      </a:r>
                      <a:endParaRPr lang="en-US" dirty="0"/>
                    </a:p>
                  </a:txBody>
                  <a:tcPr/>
                </a:tc>
                <a:tc>
                  <a:txBody>
                    <a:bodyPr/>
                    <a:lstStyle/>
                    <a:p>
                      <a:pPr marL="342900" indent="-342900">
                        <a:buAutoNum type="arabicParenBoth"/>
                      </a:pPr>
                      <a:r>
                        <a:rPr lang="en-US" dirty="0"/>
                        <a:t>Different companies use the same accounting principles, and </a:t>
                      </a:r>
                    </a:p>
                    <a:p>
                      <a:pPr marL="342900" indent="-342900">
                        <a:buAutoNum type="arabicParenBoth"/>
                      </a:pPr>
                      <a:r>
                        <a:rPr lang="en-US" dirty="0"/>
                        <a:t>A company uses the same accounting principles and methods from year to year.</a:t>
                      </a:r>
                    </a:p>
                  </a:txBody>
                  <a:tcPr/>
                </a:tc>
                <a:extLst>
                  <a:ext uri="{0D108BD9-81ED-4DB2-BD59-A6C34878D82A}">
                    <a16:rowId xmlns:a16="http://schemas.microsoft.com/office/drawing/2014/main" val="1841456770"/>
                  </a:ext>
                </a:extLst>
              </a:tr>
              <a:tr h="370840">
                <a:tc>
                  <a:txBody>
                    <a:bodyPr/>
                    <a:lstStyle/>
                    <a:p>
                      <a:r>
                        <a:rPr lang="en-US" sz="1800" b="1" dirty="0"/>
                        <a:t>Verifiability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Independent observers, using the same methods, obtain similar results </a:t>
                      </a:r>
                      <a:endParaRPr lang="en-US" dirty="0"/>
                    </a:p>
                  </a:txBody>
                  <a:tcPr/>
                </a:tc>
                <a:extLst>
                  <a:ext uri="{0D108BD9-81ED-4DB2-BD59-A6C34878D82A}">
                    <a16:rowId xmlns:a16="http://schemas.microsoft.com/office/drawing/2014/main" val="2729201965"/>
                  </a:ext>
                </a:extLst>
              </a:tr>
              <a:tr h="370840">
                <a:tc>
                  <a:txBody>
                    <a:bodyPr/>
                    <a:lstStyle/>
                    <a:p>
                      <a:r>
                        <a:rPr lang="en-US" sz="1800" b="1" dirty="0"/>
                        <a:t>Timeliness</a:t>
                      </a:r>
                      <a:endParaRPr lang="en-US" dirty="0"/>
                    </a:p>
                  </a:txBody>
                  <a:tcPr/>
                </a:tc>
                <a:tc>
                  <a:txBody>
                    <a:bodyPr/>
                    <a:lstStyle/>
                    <a:p>
                      <a:r>
                        <a:rPr lang="en-US" dirty="0"/>
                        <a:t>It is necessary for accounting information to be relevant.</a:t>
                      </a:r>
                    </a:p>
                  </a:txBody>
                  <a:tcPr/>
                </a:tc>
                <a:extLst>
                  <a:ext uri="{0D108BD9-81ED-4DB2-BD59-A6C34878D82A}">
                    <a16:rowId xmlns:a16="http://schemas.microsoft.com/office/drawing/2014/main" val="3923104584"/>
                  </a:ext>
                </a:extLst>
              </a:tr>
              <a:tr h="370840">
                <a:tc>
                  <a:txBody>
                    <a:bodyPr/>
                    <a:lstStyle/>
                    <a:p>
                      <a:r>
                        <a:rPr lang="en-US" sz="1800" b="1" dirty="0"/>
                        <a:t>Understandability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Information is presented in a clear and concise fashion, so that reasonably informed users of that information can interpret it and comprehend its meaning. </a:t>
                      </a:r>
                      <a:endParaRPr lang="en-US" dirty="0"/>
                    </a:p>
                  </a:txBody>
                  <a:tcPr/>
                </a:tc>
                <a:extLst>
                  <a:ext uri="{0D108BD9-81ED-4DB2-BD59-A6C34878D82A}">
                    <a16:rowId xmlns:a16="http://schemas.microsoft.com/office/drawing/2014/main" val="3232082561"/>
                  </a:ext>
                </a:extLst>
              </a:tr>
            </a:tbl>
          </a:graphicData>
        </a:graphic>
      </p:graphicFrame>
    </p:spTree>
    <p:extLst>
      <p:ext uri="{BB962C8B-B14F-4D97-AF65-F5344CB8AC3E}">
        <p14:creationId xmlns:p14="http://schemas.microsoft.com/office/powerpoint/2010/main" val="31090860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25336" y="578634"/>
            <a:ext cx="8682038" cy="646331"/>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Assumptions in Financial Reporting </a:t>
            </a:r>
            <a:r>
              <a:rPr lang="en-US" sz="2400" b="1" dirty="0">
                <a:solidFill>
                  <a:schemeClr val="accent2"/>
                </a:solidFill>
                <a:latin typeface="Calibri" panose="020F0502020204030204" pitchFamily="34" charset="0"/>
                <a:cs typeface="Calibri" panose="020F0502020204030204" pitchFamily="34" charset="0"/>
              </a:rPr>
              <a:t>(1/2)</a:t>
            </a:r>
            <a:endParaRPr lang="en-US" sz="36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88</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6*</a:t>
            </a:r>
          </a:p>
        </p:txBody>
      </p:sp>
      <p:pic>
        <p:nvPicPr>
          <p:cNvPr id="9" name="Picture 8">
            <a:extLst>
              <a:ext uri="{FF2B5EF4-FFF2-40B4-BE49-F238E27FC236}">
                <a16:creationId xmlns:a16="http://schemas.microsoft.com/office/drawing/2014/main" id="{68AB9828-B3CC-2A45-84EE-AFCF483680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736" y="5610574"/>
            <a:ext cx="1566727" cy="613067"/>
          </a:xfrm>
          <a:prstGeom prst="rect">
            <a:avLst/>
          </a:prstGeom>
        </p:spPr>
      </p:pic>
      <p:pic>
        <p:nvPicPr>
          <p:cNvPr id="3" name="Picture 2">
            <a:extLst>
              <a:ext uri="{FF2B5EF4-FFF2-40B4-BE49-F238E27FC236}">
                <a16:creationId xmlns:a16="http://schemas.microsoft.com/office/drawing/2014/main" id="{4074F397-4B79-3949-844C-E287C5AF2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905" y="1371600"/>
            <a:ext cx="8301655" cy="4219282"/>
          </a:xfrm>
          <a:prstGeom prst="rect">
            <a:avLst/>
          </a:prstGeom>
        </p:spPr>
      </p:pic>
    </p:spTree>
    <p:extLst>
      <p:ext uri="{BB962C8B-B14F-4D97-AF65-F5344CB8AC3E}">
        <p14:creationId xmlns:p14="http://schemas.microsoft.com/office/powerpoint/2010/main" val="18858428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25336" y="578634"/>
            <a:ext cx="8682038" cy="646331"/>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Assumptions in Financial Reporting </a:t>
            </a:r>
            <a:r>
              <a:rPr lang="en-US" sz="2400" b="1" dirty="0">
                <a:solidFill>
                  <a:schemeClr val="accent2"/>
                </a:solidFill>
                <a:latin typeface="Calibri" panose="020F0502020204030204" pitchFamily="34" charset="0"/>
                <a:cs typeface="Calibri" panose="020F0502020204030204" pitchFamily="34" charset="0"/>
              </a:rPr>
              <a:t>(2/2)</a:t>
            </a:r>
            <a:endParaRPr lang="en-US" sz="36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89</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6*</a:t>
            </a:r>
          </a:p>
        </p:txBody>
      </p:sp>
      <p:pic>
        <p:nvPicPr>
          <p:cNvPr id="12" name="Picture 11">
            <a:extLst>
              <a:ext uri="{FF2B5EF4-FFF2-40B4-BE49-F238E27FC236}">
                <a16:creationId xmlns:a16="http://schemas.microsoft.com/office/drawing/2014/main" id="{F5D9B7CA-EEA7-CE4C-A28B-B048568F9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 y="1619250"/>
            <a:ext cx="8509000" cy="3619500"/>
          </a:xfrm>
          <a:prstGeom prst="rect">
            <a:avLst/>
          </a:prstGeom>
        </p:spPr>
      </p:pic>
      <p:pic>
        <p:nvPicPr>
          <p:cNvPr id="14" name="Picture 13">
            <a:extLst>
              <a:ext uri="{FF2B5EF4-FFF2-40B4-BE49-F238E27FC236}">
                <a16:creationId xmlns:a16="http://schemas.microsoft.com/office/drawing/2014/main" id="{B209DA54-3BE9-5943-BFFF-2EB1A16465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322" y="5105400"/>
            <a:ext cx="1566727" cy="613067"/>
          </a:xfrm>
          <a:prstGeom prst="rect">
            <a:avLst/>
          </a:prstGeom>
        </p:spPr>
      </p:pic>
    </p:spTree>
    <p:extLst>
      <p:ext uri="{BB962C8B-B14F-4D97-AF65-F5344CB8AC3E}">
        <p14:creationId xmlns:p14="http://schemas.microsoft.com/office/powerpoint/2010/main" val="117709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pPr algn="ctr"/>
            <a:r>
              <a:rPr lang="en-US" sz="4000" b="1" dirty="0">
                <a:solidFill>
                  <a:schemeClr val="accent2"/>
                </a:solidFill>
                <a:latin typeface="Calibri" panose="020F0502020204030204" pitchFamily="34" charset="0"/>
                <a:cs typeface="Calibri" panose="020F0502020204030204" pitchFamily="34" charset="0"/>
              </a:rPr>
              <a:t>Recognizing Revenues and Expenses</a:t>
            </a:r>
          </a:p>
        </p:txBody>
      </p:sp>
      <p:sp>
        <p:nvSpPr>
          <p:cNvPr id="6" name="Slide Number Placeholder "/>
          <p:cNvSpPr>
            <a:spLocks noGrp="1"/>
          </p:cNvSpPr>
          <p:nvPr>
            <p:ph type="sldNum" sz="quarter" idx="10"/>
          </p:nvPr>
        </p:nvSpPr>
        <p:spPr/>
        <p:txBody>
          <a:bodyPr/>
          <a:lstStyle/>
          <a:p>
            <a:fld id="{67B19427-F580-D146-B60E-4CADEE75497F}" type="slidenum">
              <a:rPr lang="en-US" smtClean="0"/>
              <a:pPr/>
              <a:t>9</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7" name="LOBL"/>
          <p:cNvSpPr>
            <a:spLocks noGrp="1"/>
          </p:cNvSpPr>
          <p:nvPr>
            <p:ph sz="quarter" idx="4294967295"/>
          </p:nvPr>
        </p:nvSpPr>
        <p:spPr>
          <a:xfrm>
            <a:off x="309562" y="1676400"/>
            <a:ext cx="8529638" cy="3276600"/>
          </a:xfrm>
          <a:prstGeom prst="rect">
            <a:avLst/>
          </a:prstGeom>
        </p:spPr>
        <p:txBody>
          <a:bodyPr/>
          <a:lstStyle/>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endParaRPr lang="en-US" i="1" dirty="0"/>
          </a:p>
          <a:p>
            <a:pPr marL="228600" lvl="2" indent="0">
              <a:lnSpc>
                <a:spcPct val="100000"/>
              </a:lnSpc>
              <a:spcBef>
                <a:spcPts val="1200"/>
              </a:spcBef>
              <a:buClr>
                <a:srgbClr val="990000"/>
              </a:buClr>
              <a:buSzPct val="100000"/>
              <a:buNone/>
            </a:pPr>
            <a:r>
              <a:rPr lang="en-US" dirty="0"/>
              <a:t> </a:t>
            </a:r>
            <a:endParaRPr lang="en-US" sz="2400" dirty="0"/>
          </a:p>
          <a:p>
            <a:pPr marL="228600" lvl="2" indent="0">
              <a:lnSpc>
                <a:spcPct val="100000"/>
              </a:lnSpc>
              <a:spcBef>
                <a:spcPts val="1200"/>
              </a:spcBef>
              <a:buClr>
                <a:srgbClr val="990000"/>
              </a:buClr>
              <a:buSzPct val="100000"/>
              <a:buNone/>
            </a:pPr>
            <a:endParaRPr lang="en-US" sz="2400" dirty="0">
              <a:solidFill>
                <a:schemeClr val="accent2"/>
              </a:solidFill>
            </a:endParaRPr>
          </a:p>
          <a:p>
            <a:pPr marL="228600" lvl="2" indent="0">
              <a:lnSpc>
                <a:spcPct val="100000"/>
              </a:lnSpc>
              <a:spcBef>
                <a:spcPts val="1200"/>
              </a:spcBef>
              <a:buClr>
                <a:srgbClr val="990000"/>
              </a:buClr>
              <a:buSzPct val="100000"/>
              <a:buNone/>
            </a:pPr>
            <a:endParaRPr lang="en-US" sz="2400" dirty="0">
              <a:solidFill>
                <a:schemeClr val="accent2"/>
              </a:solidFill>
            </a:endParaRP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1</a:t>
            </a:r>
          </a:p>
        </p:txBody>
      </p:sp>
      <p:sp>
        <p:nvSpPr>
          <p:cNvPr id="2" name="TextBox 1">
            <a:extLst>
              <a:ext uri="{FF2B5EF4-FFF2-40B4-BE49-F238E27FC236}">
                <a16:creationId xmlns:a16="http://schemas.microsoft.com/office/drawing/2014/main" id="{233BCD30-6774-A64F-AD0C-E5314EE69DCC}"/>
              </a:ext>
            </a:extLst>
          </p:cNvPr>
          <p:cNvSpPr txBox="1"/>
          <p:nvPr/>
        </p:nvSpPr>
        <p:spPr>
          <a:xfrm>
            <a:off x="1040524" y="1933903"/>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6A83808A-8060-7C48-8A63-972810596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0" y="1632631"/>
            <a:ext cx="3429000" cy="4577391"/>
          </a:xfrm>
          <a:prstGeom prst="rect">
            <a:avLst/>
          </a:prstGeom>
        </p:spPr>
      </p:pic>
    </p:spTree>
    <p:extLst>
      <p:ext uri="{BB962C8B-B14F-4D97-AF65-F5344CB8AC3E}">
        <p14:creationId xmlns:p14="http://schemas.microsoft.com/office/powerpoint/2010/main" val="19511726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25336" y="578634"/>
            <a:ext cx="8682038" cy="1421928"/>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Principles in Financial Reporting </a:t>
            </a:r>
            <a:r>
              <a:rPr lang="en-US" sz="2400" b="1" dirty="0">
                <a:solidFill>
                  <a:schemeClr val="accent2"/>
                </a:solidFill>
                <a:latin typeface="Calibri" panose="020F0502020204030204" pitchFamily="34" charset="0"/>
                <a:cs typeface="Calibri" panose="020F0502020204030204" pitchFamily="34" charset="0"/>
              </a:rPr>
              <a:t>(1/2)</a:t>
            </a:r>
            <a:br>
              <a:rPr lang="en-US" sz="2400" b="1" dirty="0">
                <a:solidFill>
                  <a:schemeClr val="accent2"/>
                </a:solidFill>
                <a:latin typeface="Calibri" panose="020F0502020204030204" pitchFamily="34" charset="0"/>
                <a:cs typeface="Calibri" panose="020F0502020204030204" pitchFamily="34" charset="0"/>
              </a:rPr>
            </a:br>
            <a:r>
              <a:rPr lang="en-US" sz="2400" b="1" dirty="0">
                <a:solidFill>
                  <a:schemeClr val="accent2"/>
                </a:solidFill>
                <a:latin typeface="Calibri" panose="020F0502020204030204" pitchFamily="34" charset="0"/>
                <a:cs typeface="Calibri" panose="020F0502020204030204" pitchFamily="34" charset="0"/>
              </a:rPr>
              <a:t/>
            </a:r>
            <a:br>
              <a:rPr lang="en-US" sz="2400" b="1" dirty="0">
                <a:solidFill>
                  <a:schemeClr val="accent2"/>
                </a:solidFill>
                <a:latin typeface="Calibri" panose="020F0502020204030204" pitchFamily="34" charset="0"/>
                <a:cs typeface="Calibri" panose="020F0502020204030204" pitchFamily="34" charset="0"/>
              </a:rPr>
            </a:br>
            <a:r>
              <a:rPr lang="en-US" sz="3200" b="1" dirty="0">
                <a:solidFill>
                  <a:schemeClr val="accent4"/>
                </a:solidFill>
              </a:rPr>
              <a:t>Measurement Principles </a:t>
            </a:r>
            <a:endParaRPr lang="en-US" sz="3600" dirty="0">
              <a:solidFill>
                <a:schemeClr val="accent4"/>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90</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6*</a:t>
            </a:r>
          </a:p>
        </p:txBody>
      </p:sp>
      <p:sp>
        <p:nvSpPr>
          <p:cNvPr id="3" name="Rectangle 2">
            <a:extLst>
              <a:ext uri="{FF2B5EF4-FFF2-40B4-BE49-F238E27FC236}">
                <a16:creationId xmlns:a16="http://schemas.microsoft.com/office/drawing/2014/main" id="{6BC54BC6-5945-0D4F-992E-45BB599D5264}"/>
              </a:ext>
            </a:extLst>
          </p:cNvPr>
          <p:cNvSpPr/>
          <p:nvPr/>
        </p:nvSpPr>
        <p:spPr>
          <a:xfrm>
            <a:off x="326192" y="2000562"/>
            <a:ext cx="8284408" cy="3831818"/>
          </a:xfrm>
          <a:prstGeom prst="rect">
            <a:avLst/>
          </a:prstGeom>
        </p:spPr>
        <p:txBody>
          <a:bodyPr wrap="square">
            <a:spAutoFit/>
          </a:bodyPr>
          <a:lstStyle/>
          <a:p>
            <a:endParaRPr lang="en-US" sz="1100" dirty="0">
              <a:solidFill>
                <a:schemeClr val="accent2"/>
              </a:solidFill>
            </a:endParaRPr>
          </a:p>
          <a:p>
            <a:r>
              <a:rPr lang="en-US" sz="2000" dirty="0"/>
              <a:t>IFRS generally uses one of two measurement principles, the </a:t>
            </a:r>
            <a:r>
              <a:rPr lang="en-US" sz="2000" b="1" dirty="0">
                <a:solidFill>
                  <a:schemeClr val="accent1"/>
                </a:solidFill>
              </a:rPr>
              <a:t>historical cost </a:t>
            </a:r>
            <a:r>
              <a:rPr lang="en-US" sz="2000" dirty="0"/>
              <a:t>principle</a:t>
            </a:r>
            <a:r>
              <a:rPr lang="en-US" sz="2000" b="1" dirty="0">
                <a:solidFill>
                  <a:schemeClr val="accent1"/>
                </a:solidFill>
              </a:rPr>
              <a:t> </a:t>
            </a:r>
            <a:r>
              <a:rPr lang="en-US" sz="2000" dirty="0"/>
              <a:t>or the </a:t>
            </a:r>
            <a:r>
              <a:rPr lang="en-US" sz="2000" b="1" dirty="0">
                <a:solidFill>
                  <a:schemeClr val="accent1"/>
                </a:solidFill>
              </a:rPr>
              <a:t>fair value </a:t>
            </a:r>
            <a:r>
              <a:rPr lang="en-US" sz="2000" dirty="0"/>
              <a:t>principle. </a:t>
            </a:r>
          </a:p>
          <a:p>
            <a:endParaRPr lang="en-US" sz="1200" b="1" dirty="0">
              <a:solidFill>
                <a:schemeClr val="accent1"/>
              </a:solidFill>
            </a:endParaRPr>
          </a:p>
          <a:p>
            <a:r>
              <a:rPr lang="en-US" sz="2400" b="1" dirty="0">
                <a:solidFill>
                  <a:schemeClr val="accent3"/>
                </a:solidFill>
              </a:rPr>
              <a:t>Historical cost principle</a:t>
            </a:r>
            <a:r>
              <a:rPr lang="en-US" sz="2400" b="1" dirty="0">
                <a:solidFill>
                  <a:schemeClr val="accent1"/>
                </a:solidFill>
              </a:rPr>
              <a:t> </a:t>
            </a:r>
            <a:r>
              <a:rPr lang="en-US" sz="2400" dirty="0"/>
              <a:t>(or cost principle): dictates that companies record assets at their cost. This is true not only at the time the asset is purchased, but also over the time the asset is held. </a:t>
            </a:r>
          </a:p>
          <a:p>
            <a:endParaRPr lang="en-US" sz="1200" b="1" dirty="0">
              <a:solidFill>
                <a:schemeClr val="accent1"/>
              </a:solidFill>
            </a:endParaRPr>
          </a:p>
          <a:p>
            <a:r>
              <a:rPr lang="en-US" sz="2400" b="1" dirty="0">
                <a:solidFill>
                  <a:schemeClr val="accent3"/>
                </a:solidFill>
              </a:rPr>
              <a:t>Fair value principle</a:t>
            </a:r>
            <a:r>
              <a:rPr lang="en-US" sz="2400" dirty="0">
                <a:solidFill>
                  <a:schemeClr val="accent3"/>
                </a:solidFill>
              </a:rPr>
              <a:t>:</a:t>
            </a:r>
            <a:r>
              <a:rPr lang="en-US" sz="2400" b="1" dirty="0">
                <a:solidFill>
                  <a:schemeClr val="accent3"/>
                </a:solidFill>
              </a:rPr>
              <a:t> </a:t>
            </a:r>
            <a:r>
              <a:rPr lang="en-US" sz="2400" dirty="0"/>
              <a:t>states that assets and liabilities should be reported at fair value (the price received to sell an asset or settle a liability). </a:t>
            </a:r>
          </a:p>
        </p:txBody>
      </p:sp>
    </p:spTree>
    <p:extLst>
      <p:ext uri="{BB962C8B-B14F-4D97-AF65-F5344CB8AC3E}">
        <p14:creationId xmlns:p14="http://schemas.microsoft.com/office/powerpoint/2010/main" val="20422710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25336" y="578634"/>
            <a:ext cx="8682038" cy="646331"/>
          </a:xfrm>
          <a:prstGeom prst="rect">
            <a:avLst/>
          </a:prstGeom>
        </p:spPr>
        <p:txBody>
          <a:bodyPr wrap="square">
            <a:spAutoFit/>
          </a:bodyPr>
          <a:lstStyle/>
          <a:p>
            <a:r>
              <a:rPr lang="en-US" sz="4000" b="1" dirty="0">
                <a:solidFill>
                  <a:schemeClr val="accent2"/>
                </a:solidFill>
                <a:latin typeface="Calibri" panose="020F0502020204030204" pitchFamily="34" charset="0"/>
                <a:cs typeface="Calibri" panose="020F0502020204030204" pitchFamily="34" charset="0"/>
              </a:rPr>
              <a:t>Principles in Financial Reporting </a:t>
            </a:r>
            <a:r>
              <a:rPr lang="en-US" sz="2400" b="1" dirty="0">
                <a:solidFill>
                  <a:schemeClr val="accent2"/>
                </a:solidFill>
                <a:latin typeface="Calibri" panose="020F0502020204030204" pitchFamily="34" charset="0"/>
                <a:cs typeface="Calibri" panose="020F0502020204030204" pitchFamily="34" charset="0"/>
              </a:rPr>
              <a:t>(2/2)</a:t>
            </a:r>
            <a:endParaRPr lang="en-US" sz="36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91</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6*</a:t>
            </a:r>
          </a:p>
        </p:txBody>
      </p:sp>
      <p:sp>
        <p:nvSpPr>
          <p:cNvPr id="2" name="Rectangle 1">
            <a:extLst>
              <a:ext uri="{FF2B5EF4-FFF2-40B4-BE49-F238E27FC236}">
                <a16:creationId xmlns:a16="http://schemas.microsoft.com/office/drawing/2014/main" id="{6ECF84AB-6FC9-7F43-871A-1989D3AC6DBD}"/>
              </a:ext>
            </a:extLst>
          </p:cNvPr>
          <p:cNvSpPr/>
          <p:nvPr/>
        </p:nvSpPr>
        <p:spPr>
          <a:xfrm>
            <a:off x="310270" y="1332360"/>
            <a:ext cx="8300330" cy="5324535"/>
          </a:xfrm>
          <a:prstGeom prst="rect">
            <a:avLst/>
          </a:prstGeom>
        </p:spPr>
        <p:txBody>
          <a:bodyPr wrap="square">
            <a:spAutoFit/>
          </a:bodyPr>
          <a:lstStyle/>
          <a:p>
            <a:r>
              <a:rPr lang="en-US" sz="3200" b="1" dirty="0">
                <a:solidFill>
                  <a:srgbClr val="002060"/>
                </a:solidFill>
                <a:latin typeface="+mj-lt"/>
              </a:rPr>
              <a:t>Revenue Recognition Principle</a:t>
            </a:r>
          </a:p>
          <a:p>
            <a:r>
              <a:rPr lang="en-US" dirty="0"/>
              <a:t>Requires that companies recognize revenue in the accounting period in which the performance obligation is satisfied. </a:t>
            </a:r>
          </a:p>
          <a:p>
            <a:endParaRPr lang="en-US" b="1" dirty="0">
              <a:solidFill>
                <a:srgbClr val="002060"/>
              </a:solidFill>
              <a:latin typeface="SourceSansPro"/>
            </a:endParaRPr>
          </a:p>
          <a:p>
            <a:r>
              <a:rPr lang="en-US" sz="3200" b="1" dirty="0">
                <a:solidFill>
                  <a:srgbClr val="002060"/>
                </a:solidFill>
                <a:latin typeface="+mj-lt"/>
              </a:rPr>
              <a:t>Expense Recognition Principle </a:t>
            </a:r>
            <a:endParaRPr lang="en-US" sz="3200" dirty="0">
              <a:solidFill>
                <a:srgbClr val="002060"/>
              </a:solidFill>
              <a:latin typeface="+mj-lt"/>
            </a:endParaRPr>
          </a:p>
          <a:p>
            <a:r>
              <a:rPr lang="en-US" dirty="0"/>
              <a:t>Dictates that companies recognize expense in the period in which they make efforts to generate revenue. Thus, expenses follow revenues. </a:t>
            </a:r>
          </a:p>
          <a:p>
            <a:endParaRPr lang="en-US" b="1" dirty="0">
              <a:solidFill>
                <a:srgbClr val="002B6B"/>
              </a:solidFill>
              <a:latin typeface="SourceSansPro"/>
            </a:endParaRPr>
          </a:p>
          <a:p>
            <a:r>
              <a:rPr lang="en-US" sz="3200" b="1" dirty="0">
                <a:solidFill>
                  <a:srgbClr val="002060"/>
                </a:solidFill>
                <a:latin typeface="+mj-lt"/>
              </a:rPr>
              <a:t>Full Disclosure Principle </a:t>
            </a:r>
            <a:endParaRPr lang="en-US" sz="3200" dirty="0">
              <a:solidFill>
                <a:srgbClr val="002060"/>
              </a:solidFill>
              <a:latin typeface="+mj-lt"/>
            </a:endParaRPr>
          </a:p>
          <a:p>
            <a:pPr>
              <a:spcAft>
                <a:spcPts val="1200"/>
              </a:spcAft>
            </a:pPr>
            <a:r>
              <a:rPr lang="en-US" dirty="0"/>
              <a:t>Requires that companies disclose all circumstances and events that would make a difference to financial statement users. </a:t>
            </a:r>
          </a:p>
          <a:p>
            <a:r>
              <a:rPr lang="en-US" dirty="0"/>
              <a:t>If an important item cannot reasonably be reported directly in one of the four types of financial statements, then it should be discussed in notes that accompany the statements. </a:t>
            </a:r>
          </a:p>
          <a:p>
            <a:endParaRPr lang="en-US" b="1" dirty="0">
              <a:solidFill>
                <a:srgbClr val="002B6B"/>
              </a:solidFill>
              <a:latin typeface="SourceSansPro"/>
            </a:endParaRPr>
          </a:p>
          <a:p>
            <a:r>
              <a:rPr lang="en-US" b="1" dirty="0">
                <a:solidFill>
                  <a:srgbClr val="002B6B"/>
                </a:solidFill>
                <a:latin typeface="SourceSansPro"/>
              </a:rPr>
              <a:t> </a:t>
            </a:r>
            <a:endParaRPr lang="en-US" dirty="0"/>
          </a:p>
        </p:txBody>
      </p:sp>
    </p:spTree>
    <p:extLst>
      <p:ext uri="{BB962C8B-B14F-4D97-AF65-F5344CB8AC3E}">
        <p14:creationId xmlns:p14="http://schemas.microsoft.com/office/powerpoint/2010/main" val="36383004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106413" y="727989"/>
            <a:ext cx="8931174" cy="646331"/>
          </a:xfrm>
          <a:prstGeom prst="rect">
            <a:avLst/>
          </a:prstGeom>
        </p:spPr>
        <p:txBody>
          <a:bodyPr wrap="square">
            <a:spAutoFit/>
          </a:bodyPr>
          <a:lstStyle/>
          <a:p>
            <a:pPr algn="ctr"/>
            <a:r>
              <a:rPr lang="en-US" sz="4000" b="1" dirty="0">
                <a:solidFill>
                  <a:schemeClr val="accent2"/>
                </a:solidFill>
                <a:latin typeface="Calibri" panose="020F0502020204030204" pitchFamily="34" charset="0"/>
                <a:cs typeface="Calibri" panose="020F0502020204030204" pitchFamily="34" charset="0"/>
              </a:rPr>
              <a:t>Cost Constraint</a:t>
            </a:r>
            <a:endParaRPr lang="en-US" sz="3600" dirty="0">
              <a:solidFill>
                <a:schemeClr val="accent2"/>
              </a:solidFill>
              <a:latin typeface="Calibri" panose="020F0502020204030204" pitchFamily="34" charset="0"/>
              <a:cs typeface="Calibri" panose="020F0502020204030204" pitchFamily="34" charset="0"/>
            </a:endParaRPr>
          </a:p>
        </p:txBody>
      </p:sp>
      <p:sp>
        <p:nvSpPr>
          <p:cNvPr id="6" name="Slide Number Placeholder "/>
          <p:cNvSpPr>
            <a:spLocks noGrp="1"/>
          </p:cNvSpPr>
          <p:nvPr>
            <p:ph type="sldNum" sz="quarter" idx="10"/>
          </p:nvPr>
        </p:nvSpPr>
        <p:spPr/>
        <p:txBody>
          <a:bodyPr/>
          <a:lstStyle/>
          <a:p>
            <a:fld id="{67B19427-F580-D146-B60E-4CADEE75497F}" type="slidenum">
              <a:rPr lang="en-US" smtClean="0"/>
              <a:pPr/>
              <a:t>92</a:t>
            </a:fld>
            <a:endParaRPr lang="en-US" dirty="0"/>
          </a:p>
        </p:txBody>
      </p:sp>
      <p:sp>
        <p:nvSpPr>
          <p:cNvPr id="5" name="Footer Placeholder "/>
          <p:cNvSpPr>
            <a:spLocks noGrp="1"/>
          </p:cNvSpPr>
          <p:nvPr>
            <p:ph type="ftr" sz="quarter" idx="11"/>
          </p:nvPr>
        </p:nvSpPr>
        <p:spPr/>
        <p:txBody>
          <a:bodyPr/>
          <a:lstStyle/>
          <a:p>
            <a:r>
              <a:rPr lang="en-US" dirty="0"/>
              <a:t>Copyright ©2019 John Wiley &amp; Son, Inc. </a:t>
            </a:r>
          </a:p>
        </p:txBody>
      </p:sp>
      <p:sp>
        <p:nvSpPr>
          <p:cNvPr id="8"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a:solidFill>
                  <a:schemeClr val="bg1">
                    <a:lumMod val="50000"/>
                  </a:schemeClr>
                </a:solidFill>
              </a:rPr>
              <a:t>LO 6*</a:t>
            </a:r>
          </a:p>
        </p:txBody>
      </p:sp>
      <p:sp>
        <p:nvSpPr>
          <p:cNvPr id="2" name="Rectangle 1">
            <a:extLst>
              <a:ext uri="{FF2B5EF4-FFF2-40B4-BE49-F238E27FC236}">
                <a16:creationId xmlns:a16="http://schemas.microsoft.com/office/drawing/2014/main" id="{6ECF84AB-6FC9-7F43-871A-1989D3AC6DBD}"/>
              </a:ext>
            </a:extLst>
          </p:cNvPr>
          <p:cNvSpPr/>
          <p:nvPr/>
        </p:nvSpPr>
        <p:spPr>
          <a:xfrm>
            <a:off x="310270" y="1332360"/>
            <a:ext cx="8300330" cy="646331"/>
          </a:xfrm>
          <a:prstGeom prst="rect">
            <a:avLst/>
          </a:prstGeom>
        </p:spPr>
        <p:txBody>
          <a:bodyPr wrap="square">
            <a:spAutoFit/>
          </a:bodyPr>
          <a:lstStyle/>
          <a:p>
            <a:endParaRPr lang="en-US" b="1" dirty="0">
              <a:solidFill>
                <a:srgbClr val="002B6B"/>
              </a:solidFill>
              <a:latin typeface="SourceSansPro"/>
            </a:endParaRPr>
          </a:p>
          <a:p>
            <a:r>
              <a:rPr lang="en-US" b="1" dirty="0">
                <a:solidFill>
                  <a:srgbClr val="002B6B"/>
                </a:solidFill>
                <a:latin typeface="SourceSansPro"/>
              </a:rPr>
              <a:t> </a:t>
            </a:r>
            <a:endParaRPr lang="en-US" dirty="0"/>
          </a:p>
        </p:txBody>
      </p:sp>
      <p:pic>
        <p:nvPicPr>
          <p:cNvPr id="4" name="Picture 3">
            <a:extLst>
              <a:ext uri="{FF2B5EF4-FFF2-40B4-BE49-F238E27FC236}">
                <a16:creationId xmlns:a16="http://schemas.microsoft.com/office/drawing/2014/main" id="{BBEBBE03-E9BD-A848-B498-94E07B106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450" y="1856028"/>
            <a:ext cx="2451100" cy="1828800"/>
          </a:xfrm>
          <a:prstGeom prst="rect">
            <a:avLst/>
          </a:prstGeom>
        </p:spPr>
      </p:pic>
      <p:sp>
        <p:nvSpPr>
          <p:cNvPr id="7" name="Rectangle 6">
            <a:extLst>
              <a:ext uri="{FF2B5EF4-FFF2-40B4-BE49-F238E27FC236}">
                <a16:creationId xmlns:a16="http://schemas.microsoft.com/office/drawing/2014/main" id="{DA609B9F-367B-BC49-878F-2035559C506D}"/>
              </a:ext>
            </a:extLst>
          </p:cNvPr>
          <p:cNvSpPr/>
          <p:nvPr/>
        </p:nvSpPr>
        <p:spPr>
          <a:xfrm>
            <a:off x="782881" y="4315892"/>
            <a:ext cx="8071730" cy="1200329"/>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It weighs the cost that companies will incur to provide the information against the benefit that financial statement users will gain from having the information available. </a:t>
            </a:r>
          </a:p>
        </p:txBody>
      </p:sp>
    </p:spTree>
    <p:extLst>
      <p:ext uri="{BB962C8B-B14F-4D97-AF65-F5344CB8AC3E}">
        <p14:creationId xmlns:p14="http://schemas.microsoft.com/office/powerpoint/2010/main" val="16086516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Copyright</a:t>
            </a:r>
          </a:p>
        </p:txBody>
      </p:sp>
      <p:sp>
        <p:nvSpPr>
          <p:cNvPr id="3" name="Content Placeholder 2"/>
          <p:cNvSpPr>
            <a:spLocks noGrp="1"/>
          </p:cNvSpPr>
          <p:nvPr>
            <p:ph sz="quarter" idx="16"/>
          </p:nvPr>
        </p:nvSpPr>
        <p:spPr/>
        <p:txBody>
          <a:bodyPr/>
          <a:lstStyle/>
          <a:p>
            <a:r>
              <a:rPr lang="en-US" sz="2400" b="1" dirty="0"/>
              <a:t>Copyright © 2019 John Wiley &amp; Sons, Inc.</a:t>
            </a:r>
          </a:p>
          <a:p>
            <a:pPr>
              <a:lnSpc>
                <a:spcPct val="150000"/>
              </a:lnSpc>
            </a:pPr>
            <a:r>
              <a:rPr lang="en-US" sz="1800" dirty="0"/>
              <a:t>All rights reserved. Reproduction or translation of this work beyond that permitted in Section 117 of the 1976 United States Act without the express written permission of the copyright owner is unlawful. Request for further information should be addressed to the Permissions Department, John Wiley &amp; Sons, Inc. The purchaser may make back-up copies for his/her own use only and not for distribution or resale. The Publisher assumes no responsibility for errors, omissions, or damages, caused by the use of these programs or from the use of the information contained herein.</a:t>
            </a:r>
          </a:p>
        </p:txBody>
      </p:sp>
      <p:sp>
        <p:nvSpPr>
          <p:cNvPr id="4" name="Slide Number Placeholder 3"/>
          <p:cNvSpPr>
            <a:spLocks noGrp="1"/>
          </p:cNvSpPr>
          <p:nvPr>
            <p:ph type="sldNum" sz="quarter" idx="10"/>
          </p:nvPr>
        </p:nvSpPr>
        <p:spPr/>
        <p:txBody>
          <a:bodyPr/>
          <a:lstStyle/>
          <a:p>
            <a:fld id="{67B19427-F580-D146-B60E-4CADEE75497F}" type="slidenum">
              <a:rPr lang="en-US" smtClean="0"/>
              <a:pPr/>
              <a:t>93</a:t>
            </a:fld>
            <a:endParaRPr lang="en-US" dirty="0"/>
          </a:p>
        </p:txBody>
      </p:sp>
      <p:sp>
        <p:nvSpPr>
          <p:cNvPr id="5" name="Footer Placeholder 4"/>
          <p:cNvSpPr>
            <a:spLocks noGrp="1"/>
          </p:cNvSpPr>
          <p:nvPr>
            <p:ph type="ftr" sz="quarter" idx="11"/>
          </p:nvPr>
        </p:nvSpPr>
        <p:spPr/>
        <p:txBody>
          <a:bodyPr/>
          <a:lstStyle/>
          <a:p>
            <a:r>
              <a:rPr lang="en-US" dirty="0"/>
              <a:t>Copyright ©2019 John Wiley &amp; Son, Inc. </a:t>
            </a:r>
          </a:p>
        </p:txBody>
      </p:sp>
    </p:spTree>
    <p:extLst>
      <p:ext uri="{BB962C8B-B14F-4D97-AF65-F5344CB8AC3E}">
        <p14:creationId xmlns:p14="http://schemas.microsoft.com/office/powerpoint/2010/main" val="33643281"/>
      </p:ext>
    </p:extLst>
  </p:cSld>
  <p:clrMapOvr>
    <a:masterClrMapping/>
  </p:clrMapOvr>
</p:sld>
</file>

<file path=ppt/theme/theme1.xml><?xml version="1.0" encoding="utf-8"?>
<a:theme xmlns:a="http://schemas.openxmlformats.org/drawingml/2006/main" name="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earning Objectives">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cept Check Question">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ey Term">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ction">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Image Slide Mast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34524</TotalTime>
  <Words>3608</Words>
  <Application>Microsoft Office PowerPoint</Application>
  <PresentationFormat>화면 슬라이드 쇼(4:3)</PresentationFormat>
  <Paragraphs>711</Paragraphs>
  <Slides>93</Slides>
  <Notes>38</Notes>
  <HiddenSlides>0</HiddenSlides>
  <MMClips>0</MMClips>
  <ScaleCrop>false</ScaleCrop>
  <HeadingPairs>
    <vt:vector size="6" baseType="variant">
      <vt:variant>
        <vt:lpstr>사용한 글꼴</vt:lpstr>
      </vt:variant>
      <vt:variant>
        <vt:i4>9</vt:i4>
      </vt:variant>
      <vt:variant>
        <vt:lpstr>테마</vt:lpstr>
      </vt:variant>
      <vt:variant>
        <vt:i4>7</vt:i4>
      </vt:variant>
      <vt:variant>
        <vt:lpstr>슬라이드 제목</vt:lpstr>
      </vt:variant>
      <vt:variant>
        <vt:i4>93</vt:i4>
      </vt:variant>
    </vt:vector>
  </HeadingPairs>
  <TitlesOfParts>
    <vt:vector size="109" baseType="lpstr">
      <vt:lpstr>Source Sans Pro</vt:lpstr>
      <vt:lpstr>Source Sans Pro Light</vt:lpstr>
      <vt:lpstr>SourceSansPro</vt:lpstr>
      <vt:lpstr>STIX</vt:lpstr>
      <vt:lpstr>맑은 고딕</vt:lpstr>
      <vt:lpstr>Arial</vt:lpstr>
      <vt:lpstr>Calibri</vt:lpstr>
      <vt:lpstr>Calibri Light</vt:lpstr>
      <vt:lpstr>Courier New</vt:lpstr>
      <vt:lpstr>Opener</vt:lpstr>
      <vt:lpstr>Chapter Outline</vt:lpstr>
      <vt:lpstr>Learning Objectives</vt:lpstr>
      <vt:lpstr>Concept Check Question</vt:lpstr>
      <vt:lpstr>Key Term</vt:lpstr>
      <vt:lpstr>Section</vt:lpstr>
      <vt:lpstr>Image Slide Master</vt:lpstr>
      <vt:lpstr>Financial Accounting</vt:lpstr>
      <vt:lpstr>Chapter Preview</vt:lpstr>
      <vt:lpstr>Chapter Outline</vt:lpstr>
      <vt:lpstr>Learning Objective 1 Explain the accrual basis of accounting and the reasons for adjusting entries.    </vt:lpstr>
      <vt:lpstr>Accrual-Basis Accounting and Adjusting Entries </vt:lpstr>
      <vt:lpstr>Fiscal and Calendar Years </vt:lpstr>
      <vt:lpstr>Accrual- versus Cash-Basis Accounting </vt:lpstr>
      <vt:lpstr>Accrual- versus Cash-Basis Accounting </vt:lpstr>
      <vt:lpstr>Recognizing Revenues and Expenses</vt:lpstr>
      <vt:lpstr>Recognizing Revenues and Expenses</vt:lpstr>
      <vt:lpstr>Recognizing Revenues and Expenses</vt:lpstr>
      <vt:lpstr>Cooking the Books? What motivates sales executives and finance and accounting executives to participate in activities that result in inaccurate reporting of revenues?  </vt:lpstr>
      <vt:lpstr>The Need for Adjusting Entries </vt:lpstr>
      <vt:lpstr>The Need for Adjusting Entries </vt:lpstr>
      <vt:lpstr>Types of Adjusting Entries </vt:lpstr>
      <vt:lpstr>Analyze each account to determine whether it is complete and up-to-date for financial statement purposes.</vt:lpstr>
      <vt:lpstr>DO IT!  Timing Concepts</vt:lpstr>
      <vt:lpstr>DO IT!  Timing Concepts</vt:lpstr>
      <vt:lpstr>DO IT!  Timing Concepts</vt:lpstr>
      <vt:lpstr>Learning Objective 2 Prepare adjusting entries for deferrals.    </vt:lpstr>
      <vt:lpstr>Adjusting Entries for Deferrals</vt:lpstr>
      <vt:lpstr>Prepaid Expenses</vt:lpstr>
      <vt:lpstr>Supplies </vt:lpstr>
      <vt:lpstr>Supplies </vt:lpstr>
      <vt:lpstr>Supplies </vt:lpstr>
      <vt:lpstr>Insurance </vt:lpstr>
      <vt:lpstr>Insurance</vt:lpstr>
      <vt:lpstr>Insurance </vt:lpstr>
      <vt:lpstr>Depreciation</vt:lpstr>
      <vt:lpstr>Depreciation</vt:lpstr>
      <vt:lpstr>Depreciation </vt:lpstr>
      <vt:lpstr>Prepaid Expenses</vt:lpstr>
      <vt:lpstr>Prepaid Expenses Summary</vt:lpstr>
      <vt:lpstr>Unearned Revenues</vt:lpstr>
      <vt:lpstr>Unearned Revenues</vt:lpstr>
      <vt:lpstr>Service Revenue</vt:lpstr>
      <vt:lpstr>Service Revenue </vt:lpstr>
      <vt:lpstr>Unearned Revenues </vt:lpstr>
      <vt:lpstr>Turning Gift Cards into Revenue  Suppose that Robert Jones purchases a €100 gift card on December 24, 2019, and gives it to his wife, Mary Jones, on December 25, 2019. On January 3, 2020, Mary uses the card to purchase €100 worth of CDs. When do you think the company should recognize revenue and why?  </vt:lpstr>
      <vt:lpstr>Learning Objective 3 Prepare adjusting entries for accruals.    </vt:lpstr>
      <vt:lpstr>Adjusting Entries for Accruals </vt:lpstr>
      <vt:lpstr>Accrued Revenues   </vt:lpstr>
      <vt:lpstr>Accrued Revenues   </vt:lpstr>
      <vt:lpstr>Accrued Revenues</vt:lpstr>
      <vt:lpstr>Accrued Revenues </vt:lpstr>
      <vt:lpstr>Accrued Revenues</vt:lpstr>
      <vt:lpstr>Accrued Revenues </vt:lpstr>
      <vt:lpstr>Accrued Revenues - Summary </vt:lpstr>
      <vt:lpstr>Accrued Expenses   </vt:lpstr>
      <vt:lpstr>Accrued Interest</vt:lpstr>
      <vt:lpstr>Accrued Interest</vt:lpstr>
      <vt:lpstr>Accrued Interest</vt:lpstr>
      <vt:lpstr>Accrued Salaries and Wages   </vt:lpstr>
      <vt:lpstr>Accrued Salaries and Wages</vt:lpstr>
      <vt:lpstr>Accrued Salaries and Wages   </vt:lpstr>
      <vt:lpstr>Accrued Salaries and Wages</vt:lpstr>
      <vt:lpstr>Accrued Salaries and Wages   </vt:lpstr>
      <vt:lpstr>Accrued Expenses - Summary </vt:lpstr>
      <vt:lpstr>People, Planet, and Profit Insight  Got Junk?  What accounting issue might this cause for companies?    </vt:lpstr>
      <vt:lpstr>Adjusting Entries</vt:lpstr>
      <vt:lpstr>Summary of Basic Relationships</vt:lpstr>
      <vt:lpstr>Summary of Basic Relationships</vt:lpstr>
      <vt:lpstr>DO IT! Adjusting Entries for Accruals</vt:lpstr>
      <vt:lpstr>DO IT!  Adjusting Entries for Accruals</vt:lpstr>
      <vt:lpstr>Learning Objective 4 Describe the nature and purpose of an adjusted trial balance.     </vt:lpstr>
      <vt:lpstr>Adjusted Trial Balance and  Financial Statements</vt:lpstr>
      <vt:lpstr>Preparing the Adjusted Trial Balance </vt:lpstr>
      <vt:lpstr>Preparing Financial Statements (1/2) </vt:lpstr>
      <vt:lpstr>Preparing Financial Statements (2/2) </vt:lpstr>
      <vt:lpstr>Preparing Financial Statements (2/2) </vt:lpstr>
      <vt:lpstr>DO IT! Trial Balance</vt:lpstr>
      <vt:lpstr>DO IT! Trial Balance</vt:lpstr>
      <vt:lpstr>DO IT!  Adjusting Entries for Accruals</vt:lpstr>
      <vt:lpstr>DO IT!  Adjusting Entries for Accruals</vt:lpstr>
      <vt:lpstr>Chapter Appendix Outline</vt:lpstr>
      <vt:lpstr>Learning Objective 5* Prepare adjusting entries for the alternative treatment of deferrals.     </vt:lpstr>
      <vt:lpstr>Alternative Treatment of Deferrals </vt:lpstr>
      <vt:lpstr>Prepaid Expenses   Supplies </vt:lpstr>
      <vt:lpstr>Supplies </vt:lpstr>
      <vt:lpstr>Prepaid Expenses  Adjustment Approaches - Comparison </vt:lpstr>
      <vt:lpstr>Unearned Revenues  Service Revenue</vt:lpstr>
      <vt:lpstr>Service Revenue </vt:lpstr>
      <vt:lpstr>Unearned Revenues Adjustment Approaches - Comparison </vt:lpstr>
      <vt:lpstr>Summary of  Additional Adjustment Relationships   </vt:lpstr>
      <vt:lpstr>Learning Objective 6* Discuss financial reporting concepts.    </vt:lpstr>
      <vt:lpstr>Qualities of Useful Information  Fundamental Qualities  </vt:lpstr>
      <vt:lpstr>Qualities of Useful Information  Enhancing Qualities  </vt:lpstr>
      <vt:lpstr>Assumptions in Financial Reporting (1/2)</vt:lpstr>
      <vt:lpstr>Assumptions in Financial Reporting (2/2)</vt:lpstr>
      <vt:lpstr>Principles in Financial Reporting (1/2)  Measurement Principles </vt:lpstr>
      <vt:lpstr>Principles in Financial Reporting (2/2)</vt:lpstr>
      <vt:lpstr>Cost Constraint</vt:lpstr>
      <vt:lpstr>Copyright</vt:lpstr>
    </vt:vector>
  </TitlesOfParts>
  <Company>John Wiley and Sons,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Number Chapter Title</dc:title>
  <dc:creator>Garvin, Megan - Hoboken</dc:creator>
  <cp:lastModifiedBy>Kim Daniel</cp:lastModifiedBy>
  <cp:revision>3311</cp:revision>
  <cp:lastPrinted>2017-04-26T13:25:47Z</cp:lastPrinted>
  <dcterms:created xsi:type="dcterms:W3CDTF">2017-04-21T14:49:46Z</dcterms:created>
  <dcterms:modified xsi:type="dcterms:W3CDTF">2019-08-29T07:55:31Z</dcterms:modified>
</cp:coreProperties>
</file>